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9"/>
  </p:notesMasterIdLst>
  <p:handoutMasterIdLst>
    <p:handoutMasterId r:id="rId30"/>
  </p:handoutMasterIdLst>
  <p:sldIdLst>
    <p:sldId id="1021" r:id="rId4"/>
    <p:sldId id="298" r:id="rId5"/>
    <p:sldId id="649" r:id="rId6"/>
    <p:sldId id="1030" r:id="rId7"/>
    <p:sldId id="267" r:id="rId8"/>
    <p:sldId id="266" r:id="rId9"/>
    <p:sldId id="792" r:id="rId10"/>
    <p:sldId id="302" r:id="rId11"/>
    <p:sldId id="644" r:id="rId12"/>
    <p:sldId id="1025" r:id="rId13"/>
    <p:sldId id="1026" r:id="rId14"/>
    <p:sldId id="293" r:id="rId15"/>
    <p:sldId id="1028" r:id="rId16"/>
    <p:sldId id="1027" r:id="rId17"/>
    <p:sldId id="1029" r:id="rId18"/>
    <p:sldId id="1019" r:id="rId19"/>
    <p:sldId id="1018" r:id="rId20"/>
    <p:sldId id="1022" r:id="rId21"/>
    <p:sldId id="1020" r:id="rId22"/>
    <p:sldId id="1023" r:id="rId23"/>
    <p:sldId id="1031" r:id="rId24"/>
    <p:sldId id="1032" r:id="rId25"/>
    <p:sldId id="666" r:id="rId26"/>
    <p:sldId id="1017" r:id="rId27"/>
    <p:sldId id="296" r:id="rId28"/>
  </p:sldIdLst>
  <p:sldSz cx="12192000" cy="6858000"/>
  <p:notesSz cx="6797675" cy="9929813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C68"/>
    <a:srgbClr val="004090"/>
    <a:srgbClr val="014293"/>
    <a:srgbClr val="07138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08" autoAdjust="0"/>
  </p:normalViewPr>
  <p:slideViewPr>
    <p:cSldViewPr snapToGrid="0">
      <p:cViewPr varScale="1">
        <p:scale>
          <a:sx n="104" d="100"/>
          <a:sy n="104" d="100"/>
        </p:scale>
        <p:origin x="82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10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1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38416-D8DE-41BF-81A6-0A3A70A44225}" type="doc">
      <dgm:prSet loTypeId="urn:microsoft.com/office/officeart/2005/8/layout/defaul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2CEB97E2-7429-482B-8F20-9738EB933C7D}">
      <dgm:prSet custT="1"/>
      <dgm:spPr/>
      <dgm:t>
        <a:bodyPr spcFirstLastPara="0" vert="horz" wrap="square" lIns="106680" tIns="106680" rIns="106680" bIns="1066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0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ubezpieczenia komunikacyjne 56,6%</a:t>
          </a:r>
          <a:endParaRPr lang="en-US" sz="2800" b="0" kern="1200" dirty="0"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39C553C-75D2-4F82-9FE2-1EA1B20546BA}" type="parTrans" cxnId="{CB02EDBC-722D-4223-BFDB-71046159BFF6}">
      <dgm:prSet/>
      <dgm:spPr/>
      <dgm:t>
        <a:bodyPr/>
        <a:lstStyle/>
        <a:p>
          <a:endParaRPr lang="en-US" b="0"/>
        </a:p>
      </dgm:t>
    </dgm:pt>
    <dgm:pt modelId="{E9F20B34-1F0E-41A9-9B8C-D45F839272B4}" type="sibTrans" cxnId="{CB02EDBC-722D-4223-BFDB-71046159BFF6}">
      <dgm:prSet/>
      <dgm:spPr/>
      <dgm:t>
        <a:bodyPr/>
        <a:lstStyle/>
        <a:p>
          <a:endParaRPr lang="en-US" b="0"/>
        </a:p>
      </dgm:t>
    </dgm:pt>
    <dgm:pt modelId="{FD65374F-3B88-4211-B882-F00FDA18D499}">
      <dgm:prSet custT="1"/>
      <dgm:spPr/>
      <dgm:t>
        <a:bodyPr spcFirstLastPara="0" vert="horz" wrap="square" lIns="106680" tIns="106680" rIns="106680" bIns="1066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0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ubezpieczenia rolne 26%</a:t>
          </a:r>
        </a:p>
      </dgm:t>
    </dgm:pt>
    <dgm:pt modelId="{31D96F49-9B59-4BA2-ACFC-0CAEFCB19CB5}" type="parTrans" cxnId="{685EDB33-2A34-4606-A163-A52492371DB4}">
      <dgm:prSet/>
      <dgm:spPr/>
      <dgm:t>
        <a:bodyPr/>
        <a:lstStyle/>
        <a:p>
          <a:endParaRPr lang="en-US" b="0"/>
        </a:p>
      </dgm:t>
    </dgm:pt>
    <dgm:pt modelId="{C3210BC2-BA2D-4326-8A8F-10FDF6043A6E}" type="sibTrans" cxnId="{685EDB33-2A34-4606-A163-A52492371DB4}">
      <dgm:prSet/>
      <dgm:spPr/>
      <dgm:t>
        <a:bodyPr/>
        <a:lstStyle/>
        <a:p>
          <a:endParaRPr lang="en-US" b="0"/>
        </a:p>
      </dgm:t>
    </dgm:pt>
    <dgm:pt modelId="{F6277738-A715-4512-ADB0-F20095D96524}">
      <dgm:prSet custT="1"/>
      <dgm:spPr/>
      <dgm:t>
        <a:bodyPr spcFirstLastPara="0" vert="horz" wrap="square" lIns="106680" tIns="106680" rIns="106680" bIns="1066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0" kern="120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ubezpieczenia majątkowe 16,1%</a:t>
          </a:r>
          <a:endParaRPr lang="pl-PL" sz="2800" b="0" kern="1200" dirty="0"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3A6A8A9-D507-41DB-830F-D24ADADBE16A}" type="parTrans" cxnId="{DA0AFE4D-46C8-40CE-ABD2-EDC8864D824A}">
      <dgm:prSet/>
      <dgm:spPr/>
      <dgm:t>
        <a:bodyPr/>
        <a:lstStyle/>
        <a:p>
          <a:endParaRPr lang="pl-PL" b="0"/>
        </a:p>
      </dgm:t>
    </dgm:pt>
    <dgm:pt modelId="{9DFE343F-A45C-4F95-919D-47751477E7D1}" type="sibTrans" cxnId="{DA0AFE4D-46C8-40CE-ABD2-EDC8864D824A}">
      <dgm:prSet/>
      <dgm:spPr/>
      <dgm:t>
        <a:bodyPr/>
        <a:lstStyle/>
        <a:p>
          <a:endParaRPr lang="pl-PL" b="0"/>
        </a:p>
      </dgm:t>
    </dgm:pt>
    <dgm:pt modelId="{3EBDFD23-0E03-4034-9EA6-A04AB74D4AE1}">
      <dgm:prSet custT="1"/>
      <dgm:spPr/>
      <dgm:t>
        <a:bodyPr/>
        <a:lstStyle/>
        <a:p>
          <a:pPr algn="ctr"/>
          <a:r>
            <a:rPr lang="pl-PL" sz="2800" b="0">
              <a:effectLst/>
              <a:latin typeface="Calibri" panose="020F0502020204030204" pitchFamily="34" charset="0"/>
              <a:cs typeface="Calibri" panose="020F0502020204030204" pitchFamily="34" charset="0"/>
            </a:rPr>
            <a:t>ubezpieczenia finansowe 1,3%</a:t>
          </a:r>
          <a:endParaRPr lang="pl-PL" sz="2800" b="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3BD946-88D2-44C3-A49C-9445736B1616}" type="parTrans" cxnId="{FBCD29CF-A79F-4429-9E0F-07A7DA527A99}">
      <dgm:prSet/>
      <dgm:spPr/>
      <dgm:t>
        <a:bodyPr/>
        <a:lstStyle/>
        <a:p>
          <a:endParaRPr lang="pl-PL" b="0"/>
        </a:p>
      </dgm:t>
    </dgm:pt>
    <dgm:pt modelId="{0FCF713D-CAF5-49D7-8193-E5E05D74444E}" type="sibTrans" cxnId="{FBCD29CF-A79F-4429-9E0F-07A7DA527A99}">
      <dgm:prSet/>
      <dgm:spPr/>
      <dgm:t>
        <a:bodyPr/>
        <a:lstStyle/>
        <a:p>
          <a:endParaRPr lang="pl-PL" b="0"/>
        </a:p>
      </dgm:t>
    </dgm:pt>
    <dgm:pt modelId="{0E193ACE-932A-4BE5-A8BF-63C3367E271D}" type="pres">
      <dgm:prSet presAssocID="{7C638416-D8DE-41BF-81A6-0A3A70A44225}" presName="diagram" presStyleCnt="0">
        <dgm:presLayoutVars>
          <dgm:dir/>
          <dgm:resizeHandles val="exact"/>
        </dgm:presLayoutVars>
      </dgm:prSet>
      <dgm:spPr/>
    </dgm:pt>
    <dgm:pt modelId="{2A72FA49-7516-4181-BD75-7A8110DD4D5B}" type="pres">
      <dgm:prSet presAssocID="{2CEB97E2-7429-482B-8F20-9738EB933C7D}" presName="node" presStyleLbl="node1" presStyleIdx="0" presStyleCnt="4">
        <dgm:presLayoutVars>
          <dgm:bulletEnabled val="1"/>
        </dgm:presLayoutVars>
      </dgm:prSet>
      <dgm:spPr/>
    </dgm:pt>
    <dgm:pt modelId="{53C8B8EE-E280-492B-91CC-19A712D44419}" type="pres">
      <dgm:prSet presAssocID="{E9F20B34-1F0E-41A9-9B8C-D45F839272B4}" presName="sibTrans" presStyleCnt="0"/>
      <dgm:spPr/>
    </dgm:pt>
    <dgm:pt modelId="{29090346-2FC8-4213-8AA3-8B4E47402BB6}" type="pres">
      <dgm:prSet presAssocID="{FD65374F-3B88-4211-B882-F00FDA18D499}" presName="node" presStyleLbl="node1" presStyleIdx="1" presStyleCnt="4">
        <dgm:presLayoutVars>
          <dgm:bulletEnabled val="1"/>
        </dgm:presLayoutVars>
      </dgm:prSet>
      <dgm:spPr/>
    </dgm:pt>
    <dgm:pt modelId="{E6CAE443-BA6E-437E-ADB0-726F190F74D3}" type="pres">
      <dgm:prSet presAssocID="{C3210BC2-BA2D-4326-8A8F-10FDF6043A6E}" presName="sibTrans" presStyleCnt="0"/>
      <dgm:spPr/>
    </dgm:pt>
    <dgm:pt modelId="{9B32FAB8-4103-42FC-9F57-BC9D674A4D73}" type="pres">
      <dgm:prSet presAssocID="{F6277738-A715-4512-ADB0-F20095D96524}" presName="node" presStyleLbl="node1" presStyleIdx="2" presStyleCnt="4">
        <dgm:presLayoutVars>
          <dgm:bulletEnabled val="1"/>
        </dgm:presLayoutVars>
      </dgm:prSet>
      <dgm:spPr/>
    </dgm:pt>
    <dgm:pt modelId="{AF678B71-96BD-4CE6-83BF-D5364E7A1D61}" type="pres">
      <dgm:prSet presAssocID="{9DFE343F-A45C-4F95-919D-47751477E7D1}" presName="sibTrans" presStyleCnt="0"/>
      <dgm:spPr/>
    </dgm:pt>
    <dgm:pt modelId="{F9BE4A78-5D43-4AF3-9247-63F37BB571E8}" type="pres">
      <dgm:prSet presAssocID="{3EBDFD23-0E03-4034-9EA6-A04AB74D4AE1}" presName="node" presStyleLbl="node1" presStyleIdx="3" presStyleCnt="4">
        <dgm:presLayoutVars>
          <dgm:bulletEnabled val="1"/>
        </dgm:presLayoutVars>
      </dgm:prSet>
      <dgm:spPr/>
    </dgm:pt>
  </dgm:ptLst>
  <dgm:cxnLst>
    <dgm:cxn modelId="{1E6C6621-1DCE-45B2-9D89-37ECB9D057D7}" type="presOf" srcId="{3EBDFD23-0E03-4034-9EA6-A04AB74D4AE1}" destId="{F9BE4A78-5D43-4AF3-9247-63F37BB571E8}" srcOrd="0" destOrd="0" presId="urn:microsoft.com/office/officeart/2005/8/layout/default"/>
    <dgm:cxn modelId="{685EDB33-2A34-4606-A163-A52492371DB4}" srcId="{7C638416-D8DE-41BF-81A6-0A3A70A44225}" destId="{FD65374F-3B88-4211-B882-F00FDA18D499}" srcOrd="1" destOrd="0" parTransId="{31D96F49-9B59-4BA2-ACFC-0CAEFCB19CB5}" sibTransId="{C3210BC2-BA2D-4326-8A8F-10FDF6043A6E}"/>
    <dgm:cxn modelId="{5FF2E55C-4003-4348-A454-A382A8229AD5}" type="presOf" srcId="{F6277738-A715-4512-ADB0-F20095D96524}" destId="{9B32FAB8-4103-42FC-9F57-BC9D674A4D73}" srcOrd="0" destOrd="0" presId="urn:microsoft.com/office/officeart/2005/8/layout/default"/>
    <dgm:cxn modelId="{DA0AFE4D-46C8-40CE-ABD2-EDC8864D824A}" srcId="{7C638416-D8DE-41BF-81A6-0A3A70A44225}" destId="{F6277738-A715-4512-ADB0-F20095D96524}" srcOrd="2" destOrd="0" parTransId="{83A6A8A9-D507-41DB-830F-D24ADADBE16A}" sibTransId="{9DFE343F-A45C-4F95-919D-47751477E7D1}"/>
    <dgm:cxn modelId="{8EF8DD99-9459-428D-A7E0-43E21EA3ACCE}" type="presOf" srcId="{FD65374F-3B88-4211-B882-F00FDA18D499}" destId="{29090346-2FC8-4213-8AA3-8B4E47402BB6}" srcOrd="0" destOrd="0" presId="urn:microsoft.com/office/officeart/2005/8/layout/default"/>
    <dgm:cxn modelId="{CB02EDBC-722D-4223-BFDB-71046159BFF6}" srcId="{7C638416-D8DE-41BF-81A6-0A3A70A44225}" destId="{2CEB97E2-7429-482B-8F20-9738EB933C7D}" srcOrd="0" destOrd="0" parTransId="{839C553C-75D2-4F82-9FE2-1EA1B20546BA}" sibTransId="{E9F20B34-1F0E-41A9-9B8C-D45F839272B4}"/>
    <dgm:cxn modelId="{491A11C0-06C1-421F-B606-834E081FB05F}" type="presOf" srcId="{2CEB97E2-7429-482B-8F20-9738EB933C7D}" destId="{2A72FA49-7516-4181-BD75-7A8110DD4D5B}" srcOrd="0" destOrd="0" presId="urn:microsoft.com/office/officeart/2005/8/layout/default"/>
    <dgm:cxn modelId="{A47DFFC2-3935-4E35-AA4C-155B0997E4FA}" type="presOf" srcId="{7C638416-D8DE-41BF-81A6-0A3A70A44225}" destId="{0E193ACE-932A-4BE5-A8BF-63C3367E271D}" srcOrd="0" destOrd="0" presId="urn:microsoft.com/office/officeart/2005/8/layout/default"/>
    <dgm:cxn modelId="{FBCD29CF-A79F-4429-9E0F-07A7DA527A99}" srcId="{7C638416-D8DE-41BF-81A6-0A3A70A44225}" destId="{3EBDFD23-0E03-4034-9EA6-A04AB74D4AE1}" srcOrd="3" destOrd="0" parTransId="{663BD946-88D2-44C3-A49C-9445736B1616}" sibTransId="{0FCF713D-CAF5-49D7-8193-E5E05D74444E}"/>
    <dgm:cxn modelId="{F04160D2-BFE0-4292-B394-65C6612ED065}" type="presParOf" srcId="{0E193ACE-932A-4BE5-A8BF-63C3367E271D}" destId="{2A72FA49-7516-4181-BD75-7A8110DD4D5B}" srcOrd="0" destOrd="0" presId="urn:microsoft.com/office/officeart/2005/8/layout/default"/>
    <dgm:cxn modelId="{D4A685C5-A93E-4AA2-A6FE-F46B35548565}" type="presParOf" srcId="{0E193ACE-932A-4BE5-A8BF-63C3367E271D}" destId="{53C8B8EE-E280-492B-91CC-19A712D44419}" srcOrd="1" destOrd="0" presId="urn:microsoft.com/office/officeart/2005/8/layout/default"/>
    <dgm:cxn modelId="{FAD3C888-62AD-42FF-B456-160E62C61231}" type="presParOf" srcId="{0E193ACE-932A-4BE5-A8BF-63C3367E271D}" destId="{29090346-2FC8-4213-8AA3-8B4E47402BB6}" srcOrd="2" destOrd="0" presId="urn:microsoft.com/office/officeart/2005/8/layout/default"/>
    <dgm:cxn modelId="{3BE379B3-01EA-45BA-9362-30C4EB730DA0}" type="presParOf" srcId="{0E193ACE-932A-4BE5-A8BF-63C3367E271D}" destId="{E6CAE443-BA6E-437E-ADB0-726F190F74D3}" srcOrd="3" destOrd="0" presId="urn:microsoft.com/office/officeart/2005/8/layout/default"/>
    <dgm:cxn modelId="{7DD82623-D4CB-4A24-A1FA-6009F8E61F89}" type="presParOf" srcId="{0E193ACE-932A-4BE5-A8BF-63C3367E271D}" destId="{9B32FAB8-4103-42FC-9F57-BC9D674A4D73}" srcOrd="4" destOrd="0" presId="urn:microsoft.com/office/officeart/2005/8/layout/default"/>
    <dgm:cxn modelId="{44692969-0569-4419-A5BC-EE125905EEC3}" type="presParOf" srcId="{0E193ACE-932A-4BE5-A8BF-63C3367E271D}" destId="{AF678B71-96BD-4CE6-83BF-D5364E7A1D61}" srcOrd="5" destOrd="0" presId="urn:microsoft.com/office/officeart/2005/8/layout/default"/>
    <dgm:cxn modelId="{7195552F-323A-4554-A3E9-7584564432FD}" type="presParOf" srcId="{0E193ACE-932A-4BE5-A8BF-63C3367E271D}" destId="{F9BE4A78-5D43-4AF3-9247-63F37BB571E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Pozycja </a:t>
          </a:r>
        </a:p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TUW „TUW” </a:t>
          </a:r>
        </a:p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na rynku 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0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GOSPODARSTWA ROLNE W LICZBACH</a:t>
          </a: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 anchor="ctr" anchorCtr="0"/>
        <a:lstStyle/>
        <a:p>
          <a:endParaRPr lang="pl-PL" sz="3200" b="0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114347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Gospodarstwa rolne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Liczba wszystkich gospodarstw gospodarstw rolnych – 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ok 1,3 mln</a:t>
          </a: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Liczba gospodarstw rolnych w województwie łódzkim – ok 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117,0 tys.</a:t>
          </a: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 anchor="ctr" anchorCtr="0"/>
        <a:lstStyle/>
        <a:p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Liczba gospodarstw rolnych ubezpieczonych w TUW-</a:t>
          </a:r>
          <a:r>
            <a:rPr lang="pl-PL" sz="2400" b="0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ie</a:t>
          </a: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– 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ok ???</a:t>
          </a:r>
          <a:endParaRPr lang="pl-PL" sz="32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122422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Kącik porad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l-PL" sz="36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Jak uniknąć kłopotów i nie zostać klientem UFG </a:t>
          </a:r>
          <a:endParaRPr lang="pl-PL" sz="36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 anchor="ctr" anchorCtr="0"/>
        <a:lstStyle/>
        <a:p>
          <a:endParaRPr lang="pl-PL" sz="32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85779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 custScaleX="112675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Kącik porad 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Kupując samochód sprawdź do kiedy jest ważna polisa OC. Pilnuj terminu końca polisy. Pamiętaj o zawarciu nowej polisy na zakupiony samochód</a:t>
          </a: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Zmieniając firmę ubezpieczeniową, pamiętaj o złożeniu wypowiedzenia. Unikniesz podwójnego opłacania za polisy</a:t>
          </a: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 anchor="ctr" anchorCtr="0"/>
        <a:lstStyle/>
        <a:p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Sprawdź wszystkie dane przed podpisaniem polisy u agenta, w szczególności okres ubezpieczenia</a:t>
          </a:r>
          <a:endParaRPr lang="pl-PL" sz="32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91562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Kącik porad 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Zgłaszaj wszystkie zmiany w trakcie trwania polisy</a:t>
          </a: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Pamiętaj i opłacaj składkę za polisę/raty składki. Unikniesz przerwy w ubezpieczeniu</a:t>
          </a: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 anchor="ctr" anchorCtr="0"/>
        <a:lstStyle/>
        <a:p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Podczas zdarzenia drogowego pamiętaj, że są 4 przypadki kiedy Towarzystwo ma prawo zwrócić się do sprawcy szkody z regresem</a:t>
          </a:r>
          <a:endParaRPr lang="pl-PL" sz="32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91562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Portal rolnika</a:t>
          </a:r>
        </a:p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pl-PL" sz="2400" b="1" kern="1200" dirty="0">
              <a:solidFill>
                <a:srgbClr val="0E2C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https://tuw.pl/portal-rolnika</a:t>
          </a:r>
          <a:r>
            <a:rPr lang="pl-PL" sz="2400" kern="1200" dirty="0">
              <a:solidFill>
                <a:srgbClr val="0E2C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409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	</a:t>
          </a: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Bieżące informacje </a:t>
          </a: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Porady dotyczące rolnictwa</a:t>
          </a: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 anchor="ctr" anchorCtr="0"/>
        <a:lstStyle/>
        <a:p>
          <a:r>
            <a:rPr lang="pl-PL" sz="2400" b="1" kern="1200" dirty="0">
              <a:solidFill>
                <a:srgbClr val="0E2C68"/>
              </a:solidFill>
              <a:latin typeface="Calibri" panose="020F0502020204030204" pitchFamily="34" charset="0"/>
              <a:cs typeface="Calibri" panose="020F0502020204030204" pitchFamily="34" charset="0"/>
            </a:rPr>
            <a:t>Oferta Towarzystwa </a:t>
          </a: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123014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Portal rolnika</a:t>
          </a:r>
        </a:p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Koła Gospodyń </a:t>
          </a: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409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	</a:t>
          </a: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Wiejskich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Teraźniejszość, cel działania i misja</a:t>
          </a: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Pomoc publiczna i inne źródła dochodu</a:t>
          </a: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 anchor="ctr" anchorCtr="0"/>
        <a:lstStyle/>
        <a:p>
          <a:r>
            <a:rPr lang="pl-PL" sz="2400" b="1" kern="1200" dirty="0">
              <a:solidFill>
                <a:srgbClr val="0E2C68"/>
              </a:solidFill>
              <a:latin typeface="Calibri" panose="020F0502020204030204" pitchFamily="34" charset="0"/>
              <a:cs typeface="Calibri" panose="020F0502020204030204" pitchFamily="34" charset="0"/>
            </a:rPr>
            <a:t>Oferta Towarzystwa dla KGW</a:t>
          </a: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123014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638416-D8DE-41BF-81A6-0A3A70A44225}" type="doc">
      <dgm:prSet loTypeId="urn:microsoft.com/office/officeart/2005/8/layout/vList4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CEB97E2-7429-482B-8F20-9738EB933C7D}">
      <dgm:prSet custT="1"/>
      <dgm:spPr/>
      <dgm:t>
        <a:bodyPr spcFirstLastPara="0" vert="horz" wrap="square" lIns="106680" tIns="106680" rIns="106680" bIns="1066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Składka przypisana 720 182 tys. zł </a:t>
          </a:r>
          <a:br>
            <a:rPr lang="pl-PL" sz="2000" b="1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r>
            <a:rPr lang="pl-PL" sz="2000" b="1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(dynamika 103 %)</a:t>
          </a:r>
          <a:endParaRPr lang="en-US" sz="2000" b="1" kern="1200" dirty="0"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39C553C-75D2-4F82-9FE2-1EA1B20546BA}" type="parTrans" cxnId="{CB02EDBC-722D-4223-BFDB-71046159BFF6}">
      <dgm:prSet/>
      <dgm:spPr/>
      <dgm:t>
        <a:bodyPr/>
        <a:lstStyle/>
        <a:p>
          <a:endParaRPr lang="en-US" sz="1400"/>
        </a:p>
      </dgm:t>
    </dgm:pt>
    <dgm:pt modelId="{E9F20B34-1F0E-41A9-9B8C-D45F839272B4}" type="sibTrans" cxnId="{CB02EDBC-722D-4223-BFDB-71046159BFF6}">
      <dgm:prSet/>
      <dgm:spPr/>
      <dgm:t>
        <a:bodyPr/>
        <a:lstStyle/>
        <a:p>
          <a:endParaRPr lang="en-US" sz="1400"/>
        </a:p>
      </dgm:t>
    </dgm:pt>
    <dgm:pt modelId="{FD65374F-3B88-4211-B882-F00FDA18D499}">
      <dgm:prSet custT="1"/>
      <dgm:spPr/>
      <dgm:t>
        <a:bodyPr spcFirstLastPara="0" vert="horz" wrap="square" lIns="106680" tIns="396000" rIns="106680" bIns="1066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Liczba zawartych umów 4 035 tys. </a:t>
          </a:r>
          <a:endParaRPr lang="en-US" sz="2000" b="1" kern="1200" dirty="0"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31D96F49-9B59-4BA2-ACFC-0CAEFCB19CB5}" type="parTrans" cxnId="{685EDB33-2A34-4606-A163-A52492371DB4}">
      <dgm:prSet/>
      <dgm:spPr/>
      <dgm:t>
        <a:bodyPr/>
        <a:lstStyle/>
        <a:p>
          <a:endParaRPr lang="en-US" sz="1400"/>
        </a:p>
      </dgm:t>
    </dgm:pt>
    <dgm:pt modelId="{C3210BC2-BA2D-4326-8A8F-10FDF6043A6E}" type="sibTrans" cxnId="{685EDB33-2A34-4606-A163-A52492371DB4}">
      <dgm:prSet/>
      <dgm:spPr/>
      <dgm:t>
        <a:bodyPr/>
        <a:lstStyle/>
        <a:p>
          <a:endParaRPr lang="en-US" sz="1400"/>
        </a:p>
      </dgm:t>
    </dgm:pt>
    <dgm:pt modelId="{868A5C37-910F-4105-ACF6-6BAAF9F7A824}">
      <dgm:prSet custT="1"/>
      <dgm:spPr/>
      <dgm:t>
        <a:bodyPr spcFirstLastPara="0" vert="horz" wrap="square" lIns="106680" tIns="396000" rIns="106680" bIns="1066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ponad 2 miliony członków	</a:t>
          </a:r>
          <a:br>
            <a:rPr lang="pl-PL" sz="2000" b="1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endParaRPr lang="en-US" sz="2000" b="1" kern="1200" dirty="0"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CEDFCFCE-E258-4977-91CB-7BBB35F03694}" type="parTrans" cxnId="{222F07AC-0622-40AB-8CFD-3C8376C3120F}">
      <dgm:prSet/>
      <dgm:spPr/>
      <dgm:t>
        <a:bodyPr/>
        <a:lstStyle/>
        <a:p>
          <a:endParaRPr lang="pl-PL"/>
        </a:p>
      </dgm:t>
    </dgm:pt>
    <dgm:pt modelId="{70F2675A-C6CD-4EE7-9189-E0B41C50ED05}" type="sibTrans" cxnId="{222F07AC-0622-40AB-8CFD-3C8376C3120F}">
      <dgm:prSet/>
      <dgm:spPr/>
      <dgm:t>
        <a:bodyPr/>
        <a:lstStyle/>
        <a:p>
          <a:endParaRPr lang="pl-PL"/>
        </a:p>
      </dgm:t>
    </dgm:pt>
    <dgm:pt modelId="{D945D201-3D7E-4CD0-9A0D-059CCD240627}" type="pres">
      <dgm:prSet presAssocID="{7C638416-D8DE-41BF-81A6-0A3A70A44225}" presName="linear" presStyleCnt="0">
        <dgm:presLayoutVars>
          <dgm:dir/>
          <dgm:resizeHandles val="exact"/>
        </dgm:presLayoutVars>
      </dgm:prSet>
      <dgm:spPr/>
    </dgm:pt>
    <dgm:pt modelId="{FA7C0C15-EF22-474D-8070-EA853ACC3058}" type="pres">
      <dgm:prSet presAssocID="{2CEB97E2-7429-482B-8F20-9738EB933C7D}" presName="comp" presStyleCnt="0"/>
      <dgm:spPr/>
    </dgm:pt>
    <dgm:pt modelId="{3F65083E-CB08-440C-AD17-793A4B12D135}" type="pres">
      <dgm:prSet presAssocID="{2CEB97E2-7429-482B-8F20-9738EB933C7D}" presName="box" presStyleLbl="node1" presStyleIdx="0" presStyleCnt="3"/>
      <dgm:spPr/>
    </dgm:pt>
    <dgm:pt modelId="{C30866FE-6D0F-4C06-AEAB-A2F46658F7EA}" type="pres">
      <dgm:prSet presAssocID="{2CEB97E2-7429-482B-8F20-9738EB933C7D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 descr="Dolar z wypełnieniem pełnym"/>
        </a:ext>
      </dgm:extLst>
    </dgm:pt>
    <dgm:pt modelId="{AE25D582-793C-406E-B0E9-69BA3E33AE5E}" type="pres">
      <dgm:prSet presAssocID="{2CEB97E2-7429-482B-8F20-9738EB933C7D}" presName="text" presStyleLbl="node1" presStyleIdx="0" presStyleCnt="3">
        <dgm:presLayoutVars>
          <dgm:bulletEnabled val="1"/>
        </dgm:presLayoutVars>
      </dgm:prSet>
      <dgm:spPr/>
    </dgm:pt>
    <dgm:pt modelId="{2D930C40-30BB-43AA-BA3F-BB0C721CF0DB}" type="pres">
      <dgm:prSet presAssocID="{E9F20B34-1F0E-41A9-9B8C-D45F839272B4}" presName="spacer" presStyleCnt="0"/>
      <dgm:spPr/>
    </dgm:pt>
    <dgm:pt modelId="{7D0F3EF2-979E-4DB9-A18C-E71703803361}" type="pres">
      <dgm:prSet presAssocID="{FD65374F-3B88-4211-B882-F00FDA18D499}" presName="comp" presStyleCnt="0"/>
      <dgm:spPr/>
    </dgm:pt>
    <dgm:pt modelId="{ADD6159F-CEA1-4618-82FF-C5372E8C54C0}" type="pres">
      <dgm:prSet presAssocID="{FD65374F-3B88-4211-B882-F00FDA18D499}" presName="box" presStyleLbl="node1" presStyleIdx="1" presStyleCnt="3"/>
      <dgm:spPr/>
    </dgm:pt>
    <dgm:pt modelId="{9FC58257-86B9-46FD-A53D-267B76B13FC3}" type="pres">
      <dgm:prSet presAssocID="{FD65374F-3B88-4211-B882-F00FDA18D499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 descr="Uścisk dłoni kontur"/>
        </a:ext>
      </dgm:extLst>
    </dgm:pt>
    <dgm:pt modelId="{5D208652-ED47-4648-B4DF-099D57B12CCF}" type="pres">
      <dgm:prSet presAssocID="{FD65374F-3B88-4211-B882-F00FDA18D499}" presName="text" presStyleLbl="node1" presStyleIdx="1" presStyleCnt="3">
        <dgm:presLayoutVars>
          <dgm:bulletEnabled val="1"/>
        </dgm:presLayoutVars>
      </dgm:prSet>
      <dgm:spPr/>
    </dgm:pt>
    <dgm:pt modelId="{28D7EF4C-C103-453D-807B-CE4D509E24E3}" type="pres">
      <dgm:prSet presAssocID="{C3210BC2-BA2D-4326-8A8F-10FDF6043A6E}" presName="spacer" presStyleCnt="0"/>
      <dgm:spPr/>
    </dgm:pt>
    <dgm:pt modelId="{E63B135F-BE21-4BE4-81CB-75A5FB97A6E6}" type="pres">
      <dgm:prSet presAssocID="{868A5C37-910F-4105-ACF6-6BAAF9F7A824}" presName="comp" presStyleCnt="0"/>
      <dgm:spPr/>
    </dgm:pt>
    <dgm:pt modelId="{47400C21-7524-4F09-ABC7-3BFFE22AA5A1}" type="pres">
      <dgm:prSet presAssocID="{868A5C37-910F-4105-ACF6-6BAAF9F7A824}" presName="box" presStyleLbl="node1" presStyleIdx="2" presStyleCnt="3"/>
      <dgm:spPr/>
    </dgm:pt>
    <dgm:pt modelId="{AFA64192-1138-43B3-B1E8-F25A7E74765A}" type="pres">
      <dgm:prSet presAssocID="{868A5C37-910F-4105-ACF6-6BAAF9F7A824}" presName="img" presStyleLbl="fgImgPlace1" presStyleIdx="2" presStyleCnt="3"/>
      <dgm:spPr>
        <a:blipFill>
          <a:blip xmlns:r="http://schemas.openxmlformats.org/officeDocument/2006/relationships" r:embed="rId5"/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Odbiorcy podnoszący ręce podczas prezentacji służbowych"/>
        </a:ext>
      </dgm:extLst>
    </dgm:pt>
    <dgm:pt modelId="{05A22F48-8FF7-45FE-B8C9-C473ED64090D}" type="pres">
      <dgm:prSet presAssocID="{868A5C37-910F-4105-ACF6-6BAAF9F7A824}" presName="text" presStyleLbl="node1" presStyleIdx="2" presStyleCnt="3">
        <dgm:presLayoutVars>
          <dgm:bulletEnabled val="1"/>
        </dgm:presLayoutVars>
      </dgm:prSet>
      <dgm:spPr/>
    </dgm:pt>
  </dgm:ptLst>
  <dgm:cxnLst>
    <dgm:cxn modelId="{04C8BE23-9243-4623-AA0C-57C29A837B98}" type="presOf" srcId="{2CEB97E2-7429-482B-8F20-9738EB933C7D}" destId="{3F65083E-CB08-440C-AD17-793A4B12D135}" srcOrd="0" destOrd="0" presId="urn:microsoft.com/office/officeart/2005/8/layout/vList4"/>
    <dgm:cxn modelId="{685EDB33-2A34-4606-A163-A52492371DB4}" srcId="{7C638416-D8DE-41BF-81A6-0A3A70A44225}" destId="{FD65374F-3B88-4211-B882-F00FDA18D499}" srcOrd="1" destOrd="0" parTransId="{31D96F49-9B59-4BA2-ACFC-0CAEFCB19CB5}" sibTransId="{C3210BC2-BA2D-4326-8A8F-10FDF6043A6E}"/>
    <dgm:cxn modelId="{5EDB2B36-A650-4671-8AF9-185E0CD208A7}" type="presOf" srcId="{FD65374F-3B88-4211-B882-F00FDA18D499}" destId="{ADD6159F-CEA1-4618-82FF-C5372E8C54C0}" srcOrd="0" destOrd="0" presId="urn:microsoft.com/office/officeart/2005/8/layout/vList4"/>
    <dgm:cxn modelId="{B856F147-1E9C-4B4E-9DF8-9BCCD98B19F8}" type="presOf" srcId="{2CEB97E2-7429-482B-8F20-9738EB933C7D}" destId="{AE25D582-793C-406E-B0E9-69BA3E33AE5E}" srcOrd="1" destOrd="0" presId="urn:microsoft.com/office/officeart/2005/8/layout/vList4"/>
    <dgm:cxn modelId="{996A6C4C-8792-4F08-B0CA-41D9E97A4BE9}" type="presOf" srcId="{868A5C37-910F-4105-ACF6-6BAAF9F7A824}" destId="{05A22F48-8FF7-45FE-B8C9-C473ED64090D}" srcOrd="1" destOrd="0" presId="urn:microsoft.com/office/officeart/2005/8/layout/vList4"/>
    <dgm:cxn modelId="{F4248052-4189-4BFE-8D11-D4B6AA99A852}" type="presOf" srcId="{7C638416-D8DE-41BF-81A6-0A3A70A44225}" destId="{D945D201-3D7E-4CD0-9A0D-059CCD240627}" srcOrd="0" destOrd="0" presId="urn:microsoft.com/office/officeart/2005/8/layout/vList4"/>
    <dgm:cxn modelId="{222F07AC-0622-40AB-8CFD-3C8376C3120F}" srcId="{7C638416-D8DE-41BF-81A6-0A3A70A44225}" destId="{868A5C37-910F-4105-ACF6-6BAAF9F7A824}" srcOrd="2" destOrd="0" parTransId="{CEDFCFCE-E258-4977-91CB-7BBB35F03694}" sibTransId="{70F2675A-C6CD-4EE7-9189-E0B41C50ED05}"/>
    <dgm:cxn modelId="{3F3294B8-6360-4066-90E2-B82D6F8D1EFA}" type="presOf" srcId="{868A5C37-910F-4105-ACF6-6BAAF9F7A824}" destId="{47400C21-7524-4F09-ABC7-3BFFE22AA5A1}" srcOrd="0" destOrd="0" presId="urn:microsoft.com/office/officeart/2005/8/layout/vList4"/>
    <dgm:cxn modelId="{CB02EDBC-722D-4223-BFDB-71046159BFF6}" srcId="{7C638416-D8DE-41BF-81A6-0A3A70A44225}" destId="{2CEB97E2-7429-482B-8F20-9738EB933C7D}" srcOrd="0" destOrd="0" parTransId="{839C553C-75D2-4F82-9FE2-1EA1B20546BA}" sibTransId="{E9F20B34-1F0E-41A9-9B8C-D45F839272B4}"/>
    <dgm:cxn modelId="{19E114E9-F5AA-454F-89A0-7BA80693BC4A}" type="presOf" srcId="{FD65374F-3B88-4211-B882-F00FDA18D499}" destId="{5D208652-ED47-4648-B4DF-099D57B12CCF}" srcOrd="1" destOrd="0" presId="urn:microsoft.com/office/officeart/2005/8/layout/vList4"/>
    <dgm:cxn modelId="{7093FBAB-E71C-4F8D-B715-C9616D117351}" type="presParOf" srcId="{D945D201-3D7E-4CD0-9A0D-059CCD240627}" destId="{FA7C0C15-EF22-474D-8070-EA853ACC3058}" srcOrd="0" destOrd="0" presId="urn:microsoft.com/office/officeart/2005/8/layout/vList4"/>
    <dgm:cxn modelId="{B4506BEE-9404-4D9C-BF5B-6587A2AD322B}" type="presParOf" srcId="{FA7C0C15-EF22-474D-8070-EA853ACC3058}" destId="{3F65083E-CB08-440C-AD17-793A4B12D135}" srcOrd="0" destOrd="0" presId="urn:microsoft.com/office/officeart/2005/8/layout/vList4"/>
    <dgm:cxn modelId="{090D7A40-A9F0-44F4-B18D-59CD13D4799D}" type="presParOf" srcId="{FA7C0C15-EF22-474D-8070-EA853ACC3058}" destId="{C30866FE-6D0F-4C06-AEAB-A2F46658F7EA}" srcOrd="1" destOrd="0" presId="urn:microsoft.com/office/officeart/2005/8/layout/vList4"/>
    <dgm:cxn modelId="{290851CD-C29D-4F78-91F5-A22262DD8BEB}" type="presParOf" srcId="{FA7C0C15-EF22-474D-8070-EA853ACC3058}" destId="{AE25D582-793C-406E-B0E9-69BA3E33AE5E}" srcOrd="2" destOrd="0" presId="urn:microsoft.com/office/officeart/2005/8/layout/vList4"/>
    <dgm:cxn modelId="{4BF19067-388E-49EF-8EFD-6A445A33FB98}" type="presParOf" srcId="{D945D201-3D7E-4CD0-9A0D-059CCD240627}" destId="{2D930C40-30BB-43AA-BA3F-BB0C721CF0DB}" srcOrd="1" destOrd="0" presId="urn:microsoft.com/office/officeart/2005/8/layout/vList4"/>
    <dgm:cxn modelId="{D961BD53-C5B8-47BE-A534-048195CC5B68}" type="presParOf" srcId="{D945D201-3D7E-4CD0-9A0D-059CCD240627}" destId="{7D0F3EF2-979E-4DB9-A18C-E71703803361}" srcOrd="2" destOrd="0" presId="urn:microsoft.com/office/officeart/2005/8/layout/vList4"/>
    <dgm:cxn modelId="{63FE102C-7E09-4C96-9BBA-4EC0D301C19E}" type="presParOf" srcId="{7D0F3EF2-979E-4DB9-A18C-E71703803361}" destId="{ADD6159F-CEA1-4618-82FF-C5372E8C54C0}" srcOrd="0" destOrd="0" presId="urn:microsoft.com/office/officeart/2005/8/layout/vList4"/>
    <dgm:cxn modelId="{3F5B1448-6CC6-4A82-8E0F-EB883A7B1F46}" type="presParOf" srcId="{7D0F3EF2-979E-4DB9-A18C-E71703803361}" destId="{9FC58257-86B9-46FD-A53D-267B76B13FC3}" srcOrd="1" destOrd="0" presId="urn:microsoft.com/office/officeart/2005/8/layout/vList4"/>
    <dgm:cxn modelId="{D612B288-2C6C-4A2F-89C1-EE32032BF9EB}" type="presParOf" srcId="{7D0F3EF2-979E-4DB9-A18C-E71703803361}" destId="{5D208652-ED47-4648-B4DF-099D57B12CCF}" srcOrd="2" destOrd="0" presId="urn:microsoft.com/office/officeart/2005/8/layout/vList4"/>
    <dgm:cxn modelId="{AF4FBCB5-C669-4470-9CF8-3919811CC4BB}" type="presParOf" srcId="{D945D201-3D7E-4CD0-9A0D-059CCD240627}" destId="{28D7EF4C-C103-453D-807B-CE4D509E24E3}" srcOrd="3" destOrd="0" presId="urn:microsoft.com/office/officeart/2005/8/layout/vList4"/>
    <dgm:cxn modelId="{8494F715-FC29-4853-97B8-72D44DE4D6C4}" type="presParOf" srcId="{D945D201-3D7E-4CD0-9A0D-059CCD240627}" destId="{E63B135F-BE21-4BE4-81CB-75A5FB97A6E6}" srcOrd="4" destOrd="0" presId="urn:microsoft.com/office/officeart/2005/8/layout/vList4"/>
    <dgm:cxn modelId="{2148A479-AF6B-4C5E-B776-56BD3E36214C}" type="presParOf" srcId="{E63B135F-BE21-4BE4-81CB-75A5FB97A6E6}" destId="{47400C21-7524-4F09-ABC7-3BFFE22AA5A1}" srcOrd="0" destOrd="0" presId="urn:microsoft.com/office/officeart/2005/8/layout/vList4"/>
    <dgm:cxn modelId="{EB009F27-D62C-4C1C-B0C4-20299A2DC47F}" type="presParOf" srcId="{E63B135F-BE21-4BE4-81CB-75A5FB97A6E6}" destId="{AFA64192-1138-43B3-B1E8-F25A7E74765A}" srcOrd="1" destOrd="0" presId="urn:microsoft.com/office/officeart/2005/8/layout/vList4"/>
    <dgm:cxn modelId="{166B9C3A-535F-49E2-9279-130DD945873C}" type="presParOf" srcId="{E63B135F-BE21-4BE4-81CB-75A5FB97A6E6}" destId="{05A22F48-8FF7-45FE-B8C9-C473ED64090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Pozycja </a:t>
          </a:r>
        </a:p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TUW „TUW” </a:t>
          </a:r>
        </a:p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na rynku 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od 32 lat ubezpieczamy polskich rolników, zapewniając kompleksową ofertę ubezpieczenia całych gospodarstw rolnych,</a:t>
          </a: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zaufało nam ok. 20% rolników - ubezpieczamy ponad 182 tys. gospodarstw rolnych,</a:t>
          </a: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 anchor="ctr" anchorCtr="0"/>
        <a:lstStyle/>
        <a:p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od 2006 r., czyli od samego początku programu dopłatowego, zapewniamy naszym Członkom możliwość skorzystania z dopłat do składki z budżetu państwa w ubezpieczeniu upraw i zwierząt</a:t>
          </a:r>
          <a:r>
            <a:rPr lang="pl-PL" sz="3200" b="0" kern="1200" dirty="0">
              <a:solidFill>
                <a:srgbClr val="004090"/>
              </a:solidFill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114347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AE4C68-E115-49FC-93F0-AE0016B12EC1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1214793-21F1-4835-A886-A2C4922394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6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Działania mające na celu upowszechnianie idei wzajemności ubezpieczeniowej </a:t>
          </a:r>
        </a:p>
        <a:p>
          <a:pPr>
            <a:lnSpc>
              <a:spcPct val="100000"/>
            </a:lnSpc>
          </a:pPr>
          <a:r>
            <a:rPr lang="pl-PL" sz="16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 budowanie świadomości ubezpieczeniowej.</a:t>
          </a:r>
          <a:endParaRPr lang="en-US" sz="1600" b="0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D2E935EB-989B-43D1-8ED0-4D967807F753}" type="parTrans" cxnId="{AE4087B7-DCA6-489E-9316-7A529BDF76A4}">
      <dgm:prSet/>
      <dgm:spPr/>
      <dgm:t>
        <a:bodyPr/>
        <a:lstStyle/>
        <a:p>
          <a:endParaRPr lang="en-US" b="1"/>
        </a:p>
      </dgm:t>
    </dgm:pt>
    <dgm:pt modelId="{4ED10F20-AD8C-40AC-9828-885C203E0EF2}" type="sibTrans" cxnId="{AE4087B7-DCA6-489E-9316-7A529BDF76A4}">
      <dgm:prSet/>
      <dgm:spPr/>
      <dgm:t>
        <a:bodyPr/>
        <a:lstStyle/>
        <a:p>
          <a:endParaRPr lang="en-US" b="1"/>
        </a:p>
      </dgm:t>
    </dgm:pt>
    <dgm:pt modelId="{313CC1C0-6E3B-458B-B40B-B67B739A7384}">
      <dgm:prSet custT="1"/>
      <dgm:spPr/>
      <dgm:t>
        <a:bodyPr/>
        <a:lstStyle/>
        <a:p>
          <a:pPr>
            <a:lnSpc>
              <a:spcPct val="100000"/>
            </a:lnSpc>
          </a:pPr>
          <a: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Rozwój oferty produktowej, tak aby jeszcze lepiej odpowiadała na potrzeby ubezpieczeniowe naszych członków,  a także pozwoliła zwiększyć udział środowiska rolniczego w społeczności </a:t>
          </a:r>
          <a:b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TUW-</a:t>
          </a:r>
          <a:r>
            <a:rPr kumimoji="0" lang="pl-PL" sz="1600" i="0" u="none" strike="noStrike" kern="1200" cap="none" spc="0" normalizeH="0" baseline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owskiej</a:t>
          </a:r>
          <a: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.</a:t>
          </a:r>
          <a:endParaRPr kumimoji="0" lang="en-US" sz="1600" i="0" u="none" strike="noStrike" kern="1200" cap="none" spc="0" normalizeH="0" baseline="0" dirty="0">
            <a:ln>
              <a:noFill/>
            </a:ln>
            <a:solidFill>
              <a:srgbClr val="002060"/>
            </a:solidFill>
            <a:effectLst/>
            <a:uLnTx/>
            <a:uFillTx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961820CE-CC2D-402C-A067-7F350525EF1F}" type="parTrans" cxnId="{BACCF812-1B67-4524-9C8D-D310E7F1554B}">
      <dgm:prSet/>
      <dgm:spPr/>
      <dgm:t>
        <a:bodyPr/>
        <a:lstStyle/>
        <a:p>
          <a:endParaRPr lang="en-US" b="1"/>
        </a:p>
      </dgm:t>
    </dgm:pt>
    <dgm:pt modelId="{2BDADC4A-6B65-4845-87AC-266252114561}" type="sibTrans" cxnId="{BACCF812-1B67-4524-9C8D-D310E7F1554B}">
      <dgm:prSet/>
      <dgm:spPr/>
      <dgm:t>
        <a:bodyPr/>
        <a:lstStyle/>
        <a:p>
          <a:endParaRPr lang="en-US" b="1"/>
        </a:p>
      </dgm:t>
    </dgm:pt>
    <dgm:pt modelId="{21AF46E2-AB0A-455E-86B2-172E993B9A23}">
      <dgm:prSet custT="1"/>
      <dgm:spPr/>
      <dgm:t>
        <a:bodyPr/>
        <a:lstStyle/>
        <a:p>
          <a:pPr>
            <a:lnSpc>
              <a:spcPct val="100000"/>
            </a:lnSpc>
          </a:pPr>
          <a: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Aktywny udział w realizacji przedsięwzięć mających na celu poprawę bezpieczeństwa mieszkańców ubezpieczonych miast i wsi.</a:t>
          </a:r>
          <a:endParaRPr kumimoji="0" lang="en-US" sz="1600" i="0" u="none" strike="noStrike" kern="1200" cap="none" spc="0" normalizeH="0" baseline="0" dirty="0">
            <a:ln>
              <a:noFill/>
            </a:ln>
            <a:solidFill>
              <a:srgbClr val="002060"/>
            </a:solidFill>
            <a:effectLst/>
            <a:uLnTx/>
            <a:uFillTx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528CABF8-0932-47DD-9EE1-554BFAB78E28}" type="parTrans" cxnId="{B19DBCA2-DC9A-4EF1-99EE-18F67FC15785}">
      <dgm:prSet/>
      <dgm:spPr/>
      <dgm:t>
        <a:bodyPr/>
        <a:lstStyle/>
        <a:p>
          <a:endParaRPr lang="en-US" b="1"/>
        </a:p>
      </dgm:t>
    </dgm:pt>
    <dgm:pt modelId="{2D2D622D-B5B4-4D4A-A0FA-4727AACFF952}" type="sibTrans" cxnId="{B19DBCA2-DC9A-4EF1-99EE-18F67FC15785}">
      <dgm:prSet/>
      <dgm:spPr/>
      <dgm:t>
        <a:bodyPr/>
        <a:lstStyle/>
        <a:p>
          <a:endParaRPr lang="en-US" b="1"/>
        </a:p>
      </dgm:t>
    </dgm:pt>
    <dgm:pt modelId="{66C37C9E-32B4-4962-97E9-71FC4195F026}">
      <dgm:prSet custT="1"/>
      <dgm:spPr/>
      <dgm:t>
        <a:bodyPr/>
        <a:lstStyle/>
        <a:p>
          <a:pPr>
            <a:lnSpc>
              <a:spcPct val="100000"/>
            </a:lnSpc>
          </a:pPr>
          <a: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Promowanie polskiego rolnictwa, polskiej żywności i przedsiębiorczości w szczególności opierającej się na założeniach ekonomii społecznej.</a:t>
          </a:r>
        </a:p>
      </dgm:t>
    </dgm:pt>
    <dgm:pt modelId="{852753BB-16DF-4E9C-87DC-617102FF6430}" type="parTrans" cxnId="{8254832A-3D35-4A61-BF32-725308149C6A}">
      <dgm:prSet/>
      <dgm:spPr/>
      <dgm:t>
        <a:bodyPr/>
        <a:lstStyle/>
        <a:p>
          <a:endParaRPr lang="pl-PL" b="1"/>
        </a:p>
      </dgm:t>
    </dgm:pt>
    <dgm:pt modelId="{900F70EB-54C4-49B6-9E63-D744F3A7D453}" type="sibTrans" cxnId="{8254832A-3D35-4A61-BF32-725308149C6A}">
      <dgm:prSet/>
      <dgm:spPr/>
      <dgm:t>
        <a:bodyPr/>
        <a:lstStyle/>
        <a:p>
          <a:endParaRPr lang="pl-PL" b="1"/>
        </a:p>
      </dgm:t>
    </dgm:pt>
    <dgm:pt modelId="{B4CFC35A-29B4-463A-84B6-F22C7EE7BCAE}">
      <dgm:prSet custT="1"/>
      <dgm:spPr/>
      <dgm:t>
        <a:bodyPr/>
        <a:lstStyle/>
        <a:p>
          <a:pPr>
            <a:lnSpc>
              <a:spcPct val="100000"/>
            </a:lnSpc>
          </a:pPr>
          <a: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Współpraca z samorządem rolniczym w celu wdrożenia rozwiązań, które umożliwią szybkie reagowanie i udzielanie niezbędnej pomocy poszkodowanym w przypadku wystąpienia szkód masowych w szczególności spowodowanych gwałtownymi zjawiskami klimatycznymi.</a:t>
          </a:r>
        </a:p>
      </dgm:t>
    </dgm:pt>
    <dgm:pt modelId="{6C5F6ED4-887B-4ACD-BAED-E18DECFDAB54}" type="parTrans" cxnId="{A164CB9D-D3DA-4FF5-A279-DCFA0B3D7D49}">
      <dgm:prSet/>
      <dgm:spPr/>
      <dgm:t>
        <a:bodyPr/>
        <a:lstStyle/>
        <a:p>
          <a:endParaRPr lang="pl-PL" b="1"/>
        </a:p>
      </dgm:t>
    </dgm:pt>
    <dgm:pt modelId="{3ABF60D6-6255-41D1-AADC-9DD4EA93C1AC}" type="sibTrans" cxnId="{A164CB9D-D3DA-4FF5-A279-DCFA0B3D7D49}">
      <dgm:prSet/>
      <dgm:spPr/>
      <dgm:t>
        <a:bodyPr/>
        <a:lstStyle/>
        <a:p>
          <a:endParaRPr lang="pl-PL" b="1"/>
        </a:p>
      </dgm:t>
    </dgm:pt>
    <dgm:pt modelId="{14FEF111-D123-4E0E-A409-B7A717A33339}" type="pres">
      <dgm:prSet presAssocID="{F3AE4C68-E115-49FC-93F0-AE0016B12EC1}" presName="root" presStyleCnt="0">
        <dgm:presLayoutVars>
          <dgm:dir/>
          <dgm:resizeHandles val="exact"/>
        </dgm:presLayoutVars>
      </dgm:prSet>
      <dgm:spPr/>
    </dgm:pt>
    <dgm:pt modelId="{851DF8F9-60C0-488A-8BE2-4CEAC5F0D079}" type="pres">
      <dgm:prSet presAssocID="{71214793-21F1-4835-A886-A2C492239415}" presName="compNode" presStyleCnt="0"/>
      <dgm:spPr/>
    </dgm:pt>
    <dgm:pt modelId="{94920583-0E3C-4731-A38B-2E2E755E48EF}" type="pres">
      <dgm:prSet presAssocID="{71214793-21F1-4835-A886-A2C492239415}" presName="bgRect" presStyleLbl="bgShp" presStyleIdx="0" presStyleCnt="5"/>
      <dgm:spPr/>
    </dgm:pt>
    <dgm:pt modelId="{1E1950B5-8339-405C-8E1B-BE1F30DD3763}" type="pres">
      <dgm:prSet presAssocID="{71214793-21F1-4835-A886-A2C49223941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</dgm:pt>
    <dgm:pt modelId="{6AB0DC5A-2648-42EF-8215-979761B973FC}" type="pres">
      <dgm:prSet presAssocID="{71214793-21F1-4835-A886-A2C492239415}" presName="spaceRect" presStyleCnt="0"/>
      <dgm:spPr/>
    </dgm:pt>
    <dgm:pt modelId="{3C166DCF-79AB-4C03-8F1F-4186399AF673}" type="pres">
      <dgm:prSet presAssocID="{71214793-21F1-4835-A886-A2C492239415}" presName="parTx" presStyleLbl="revTx" presStyleIdx="0" presStyleCnt="5">
        <dgm:presLayoutVars>
          <dgm:chMax val="0"/>
          <dgm:chPref val="0"/>
        </dgm:presLayoutVars>
      </dgm:prSet>
      <dgm:spPr/>
    </dgm:pt>
    <dgm:pt modelId="{DCD94EDD-12C5-4FB0-AD5B-03A0821FF3BC}" type="pres">
      <dgm:prSet presAssocID="{4ED10F20-AD8C-40AC-9828-885C203E0EF2}" presName="sibTrans" presStyleCnt="0"/>
      <dgm:spPr/>
    </dgm:pt>
    <dgm:pt modelId="{8CA63944-B904-41F9-B284-64ABC136C20F}" type="pres">
      <dgm:prSet presAssocID="{313CC1C0-6E3B-458B-B40B-B67B739A7384}" presName="compNode" presStyleCnt="0"/>
      <dgm:spPr/>
    </dgm:pt>
    <dgm:pt modelId="{699A1E7A-CE6B-4C35-9FA4-981D20D41F38}" type="pres">
      <dgm:prSet presAssocID="{313CC1C0-6E3B-458B-B40B-B67B739A7384}" presName="bgRect" presStyleLbl="bgShp" presStyleIdx="1" presStyleCnt="5"/>
      <dgm:spPr/>
    </dgm:pt>
    <dgm:pt modelId="{79D7598C-2CCA-46ED-97DF-F6F40C231E8D}" type="pres">
      <dgm:prSet presAssocID="{313CC1C0-6E3B-458B-B40B-B67B739A738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osk"/>
        </a:ext>
      </dgm:extLst>
    </dgm:pt>
    <dgm:pt modelId="{5797ED54-F6A0-46EE-BF7E-FC1299C17808}" type="pres">
      <dgm:prSet presAssocID="{313CC1C0-6E3B-458B-B40B-B67B739A7384}" presName="spaceRect" presStyleCnt="0"/>
      <dgm:spPr/>
    </dgm:pt>
    <dgm:pt modelId="{C9803E35-FCA0-439C-8285-F67259BD11FF}" type="pres">
      <dgm:prSet presAssocID="{313CC1C0-6E3B-458B-B40B-B67B739A7384}" presName="parTx" presStyleLbl="revTx" presStyleIdx="1" presStyleCnt="5">
        <dgm:presLayoutVars>
          <dgm:chMax val="0"/>
          <dgm:chPref val="0"/>
        </dgm:presLayoutVars>
      </dgm:prSet>
      <dgm:spPr/>
    </dgm:pt>
    <dgm:pt modelId="{76FDD9EF-3C40-4399-AFA9-6E9627F1311D}" type="pres">
      <dgm:prSet presAssocID="{2BDADC4A-6B65-4845-87AC-266252114561}" presName="sibTrans" presStyleCnt="0"/>
      <dgm:spPr/>
    </dgm:pt>
    <dgm:pt modelId="{BFDDBE20-EF04-4849-9D95-6E18887F1057}" type="pres">
      <dgm:prSet presAssocID="{21AF46E2-AB0A-455E-86B2-172E993B9A23}" presName="compNode" presStyleCnt="0"/>
      <dgm:spPr/>
    </dgm:pt>
    <dgm:pt modelId="{AC35D2C3-E292-4E62-9014-DACFBEC05B6E}" type="pres">
      <dgm:prSet presAssocID="{21AF46E2-AB0A-455E-86B2-172E993B9A23}" presName="bgRect" presStyleLbl="bgShp" presStyleIdx="2" presStyleCnt="5"/>
      <dgm:spPr/>
    </dgm:pt>
    <dgm:pt modelId="{BC1AAB4F-C48C-4893-831F-FD92A54F8E3F}" type="pres">
      <dgm:prSet presAssocID="{21AF46E2-AB0A-455E-86B2-172E993B9A2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upa"/>
        </a:ext>
      </dgm:extLst>
    </dgm:pt>
    <dgm:pt modelId="{4BE50845-E63D-4BD2-9106-C8ABF0D894D4}" type="pres">
      <dgm:prSet presAssocID="{21AF46E2-AB0A-455E-86B2-172E993B9A23}" presName="spaceRect" presStyleCnt="0"/>
      <dgm:spPr/>
    </dgm:pt>
    <dgm:pt modelId="{81FA7FAF-0443-406E-8F31-622B714FEA4C}" type="pres">
      <dgm:prSet presAssocID="{21AF46E2-AB0A-455E-86B2-172E993B9A23}" presName="parTx" presStyleLbl="revTx" presStyleIdx="2" presStyleCnt="5">
        <dgm:presLayoutVars>
          <dgm:chMax val="0"/>
          <dgm:chPref val="0"/>
        </dgm:presLayoutVars>
      </dgm:prSet>
      <dgm:spPr/>
    </dgm:pt>
    <dgm:pt modelId="{6B77CB1C-3718-4FF4-8C7C-298801AB15BB}" type="pres">
      <dgm:prSet presAssocID="{2D2D622D-B5B4-4D4A-A0FA-4727AACFF952}" presName="sibTrans" presStyleCnt="0"/>
      <dgm:spPr/>
    </dgm:pt>
    <dgm:pt modelId="{909AB97A-2B71-4559-9222-0BB4387FDB38}" type="pres">
      <dgm:prSet presAssocID="{66C37C9E-32B4-4962-97E9-71FC4195F026}" presName="compNode" presStyleCnt="0"/>
      <dgm:spPr/>
    </dgm:pt>
    <dgm:pt modelId="{E49C98FB-6194-401D-8FB5-59D1BAB019DB}" type="pres">
      <dgm:prSet presAssocID="{66C37C9E-32B4-4962-97E9-71FC4195F026}" presName="bgRect" presStyleLbl="bgShp" presStyleIdx="3" presStyleCnt="5"/>
      <dgm:spPr/>
    </dgm:pt>
    <dgm:pt modelId="{63DE1F27-E48A-4D72-9E57-CF8A824DA6A9}" type="pres">
      <dgm:prSet presAssocID="{66C37C9E-32B4-4962-97E9-71FC4195F02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  <dgm:pt modelId="{68C50358-83D5-4C1A-829F-EBBFAE7ED33B}" type="pres">
      <dgm:prSet presAssocID="{66C37C9E-32B4-4962-97E9-71FC4195F026}" presName="spaceRect" presStyleCnt="0"/>
      <dgm:spPr/>
    </dgm:pt>
    <dgm:pt modelId="{A3FDED2A-D747-4D80-9AB1-DE37ECDF8882}" type="pres">
      <dgm:prSet presAssocID="{66C37C9E-32B4-4962-97E9-71FC4195F026}" presName="parTx" presStyleLbl="revTx" presStyleIdx="3" presStyleCnt="5">
        <dgm:presLayoutVars>
          <dgm:chMax val="0"/>
          <dgm:chPref val="0"/>
        </dgm:presLayoutVars>
      </dgm:prSet>
      <dgm:spPr/>
    </dgm:pt>
    <dgm:pt modelId="{0AA3ABD4-2176-457F-8A49-BF2BC969332D}" type="pres">
      <dgm:prSet presAssocID="{900F70EB-54C4-49B6-9E63-D744F3A7D453}" presName="sibTrans" presStyleCnt="0"/>
      <dgm:spPr/>
    </dgm:pt>
    <dgm:pt modelId="{BEA6CD2D-9D22-4180-BA77-CA9DB3200DD8}" type="pres">
      <dgm:prSet presAssocID="{B4CFC35A-29B4-463A-84B6-F22C7EE7BCAE}" presName="compNode" presStyleCnt="0"/>
      <dgm:spPr/>
    </dgm:pt>
    <dgm:pt modelId="{C74DC85E-26DF-43D3-A762-D4A7DEA013A2}" type="pres">
      <dgm:prSet presAssocID="{B4CFC35A-29B4-463A-84B6-F22C7EE7BCAE}" presName="bgRect" presStyleLbl="bgShp" presStyleIdx="4" presStyleCnt="5"/>
      <dgm:spPr/>
    </dgm:pt>
    <dgm:pt modelId="{46B96B4E-F387-4032-ABB6-A2E5B3DC68B6}" type="pres">
      <dgm:prSet presAssocID="{B4CFC35A-29B4-463A-84B6-F22C7EE7BCA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</dgm:pt>
    <dgm:pt modelId="{6F6C24D3-27C1-4C01-8427-9FE6C47709E5}" type="pres">
      <dgm:prSet presAssocID="{B4CFC35A-29B4-463A-84B6-F22C7EE7BCAE}" presName="spaceRect" presStyleCnt="0"/>
      <dgm:spPr/>
    </dgm:pt>
    <dgm:pt modelId="{5DB689E5-FC3E-49E7-9311-1225FA600588}" type="pres">
      <dgm:prSet presAssocID="{B4CFC35A-29B4-463A-84B6-F22C7EE7BCA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ACCF812-1B67-4524-9C8D-D310E7F1554B}" srcId="{F3AE4C68-E115-49FC-93F0-AE0016B12EC1}" destId="{313CC1C0-6E3B-458B-B40B-B67B739A7384}" srcOrd="1" destOrd="0" parTransId="{961820CE-CC2D-402C-A067-7F350525EF1F}" sibTransId="{2BDADC4A-6B65-4845-87AC-266252114561}"/>
    <dgm:cxn modelId="{BB8A4221-7467-4317-84D8-C65398C17B27}" type="presOf" srcId="{313CC1C0-6E3B-458B-B40B-B67B739A7384}" destId="{C9803E35-FCA0-439C-8285-F67259BD11FF}" srcOrd="0" destOrd="0" presId="urn:microsoft.com/office/officeart/2018/2/layout/IconVerticalSolidList"/>
    <dgm:cxn modelId="{8254832A-3D35-4A61-BF32-725308149C6A}" srcId="{F3AE4C68-E115-49FC-93F0-AE0016B12EC1}" destId="{66C37C9E-32B4-4962-97E9-71FC4195F026}" srcOrd="3" destOrd="0" parTransId="{852753BB-16DF-4E9C-87DC-617102FF6430}" sibTransId="{900F70EB-54C4-49B6-9E63-D744F3A7D453}"/>
    <dgm:cxn modelId="{677C703C-CB28-4E06-9BAF-FFB9F063B2C3}" type="presOf" srcId="{21AF46E2-AB0A-455E-86B2-172E993B9A23}" destId="{81FA7FAF-0443-406E-8F31-622B714FEA4C}" srcOrd="0" destOrd="0" presId="urn:microsoft.com/office/officeart/2018/2/layout/IconVerticalSolidList"/>
    <dgm:cxn modelId="{9C6D7043-1B12-4EAD-ADDA-9713D18EA514}" type="presOf" srcId="{F3AE4C68-E115-49FC-93F0-AE0016B12EC1}" destId="{14FEF111-D123-4E0E-A409-B7A717A33339}" srcOrd="0" destOrd="0" presId="urn:microsoft.com/office/officeart/2018/2/layout/IconVerticalSolidList"/>
    <dgm:cxn modelId="{F694A64F-5112-4201-BFA2-D2F5E07E80CC}" type="presOf" srcId="{B4CFC35A-29B4-463A-84B6-F22C7EE7BCAE}" destId="{5DB689E5-FC3E-49E7-9311-1225FA600588}" srcOrd="0" destOrd="0" presId="urn:microsoft.com/office/officeart/2018/2/layout/IconVerticalSolidList"/>
    <dgm:cxn modelId="{A164CB9D-D3DA-4FF5-A279-DCFA0B3D7D49}" srcId="{F3AE4C68-E115-49FC-93F0-AE0016B12EC1}" destId="{B4CFC35A-29B4-463A-84B6-F22C7EE7BCAE}" srcOrd="4" destOrd="0" parTransId="{6C5F6ED4-887B-4ACD-BAED-E18DECFDAB54}" sibTransId="{3ABF60D6-6255-41D1-AADC-9DD4EA93C1AC}"/>
    <dgm:cxn modelId="{6179F79E-06E8-4FA7-B242-FE4C569F39FD}" type="presOf" srcId="{71214793-21F1-4835-A886-A2C492239415}" destId="{3C166DCF-79AB-4C03-8F1F-4186399AF673}" srcOrd="0" destOrd="0" presId="urn:microsoft.com/office/officeart/2018/2/layout/IconVerticalSolidList"/>
    <dgm:cxn modelId="{B19DBCA2-DC9A-4EF1-99EE-18F67FC15785}" srcId="{F3AE4C68-E115-49FC-93F0-AE0016B12EC1}" destId="{21AF46E2-AB0A-455E-86B2-172E993B9A23}" srcOrd="2" destOrd="0" parTransId="{528CABF8-0932-47DD-9EE1-554BFAB78E28}" sibTransId="{2D2D622D-B5B4-4D4A-A0FA-4727AACFF952}"/>
    <dgm:cxn modelId="{D6E0AAB6-8CB9-46EF-B701-3E65C6F4FACB}" type="presOf" srcId="{66C37C9E-32B4-4962-97E9-71FC4195F026}" destId="{A3FDED2A-D747-4D80-9AB1-DE37ECDF8882}" srcOrd="0" destOrd="0" presId="urn:microsoft.com/office/officeart/2018/2/layout/IconVerticalSolidList"/>
    <dgm:cxn modelId="{AE4087B7-DCA6-489E-9316-7A529BDF76A4}" srcId="{F3AE4C68-E115-49FC-93F0-AE0016B12EC1}" destId="{71214793-21F1-4835-A886-A2C492239415}" srcOrd="0" destOrd="0" parTransId="{D2E935EB-989B-43D1-8ED0-4D967807F753}" sibTransId="{4ED10F20-AD8C-40AC-9828-885C203E0EF2}"/>
    <dgm:cxn modelId="{6E78FC8E-75C2-4D5C-B36C-E4F11416EDF2}" type="presParOf" srcId="{14FEF111-D123-4E0E-A409-B7A717A33339}" destId="{851DF8F9-60C0-488A-8BE2-4CEAC5F0D079}" srcOrd="0" destOrd="0" presId="urn:microsoft.com/office/officeart/2018/2/layout/IconVerticalSolidList"/>
    <dgm:cxn modelId="{624F18E7-2D8B-4C29-903E-3AC276ADD34C}" type="presParOf" srcId="{851DF8F9-60C0-488A-8BE2-4CEAC5F0D079}" destId="{94920583-0E3C-4731-A38B-2E2E755E48EF}" srcOrd="0" destOrd="0" presId="urn:microsoft.com/office/officeart/2018/2/layout/IconVerticalSolidList"/>
    <dgm:cxn modelId="{1AF93B90-644C-404A-8D9F-CC98113C8292}" type="presParOf" srcId="{851DF8F9-60C0-488A-8BE2-4CEAC5F0D079}" destId="{1E1950B5-8339-405C-8E1B-BE1F30DD3763}" srcOrd="1" destOrd="0" presId="urn:microsoft.com/office/officeart/2018/2/layout/IconVerticalSolidList"/>
    <dgm:cxn modelId="{0C72F6DE-C8FB-4BD4-9B06-B3BF965934D6}" type="presParOf" srcId="{851DF8F9-60C0-488A-8BE2-4CEAC5F0D079}" destId="{6AB0DC5A-2648-42EF-8215-979761B973FC}" srcOrd="2" destOrd="0" presId="urn:microsoft.com/office/officeart/2018/2/layout/IconVerticalSolidList"/>
    <dgm:cxn modelId="{B5D9686E-729C-42F8-A0D1-6972EF04DA7A}" type="presParOf" srcId="{851DF8F9-60C0-488A-8BE2-4CEAC5F0D079}" destId="{3C166DCF-79AB-4C03-8F1F-4186399AF673}" srcOrd="3" destOrd="0" presId="urn:microsoft.com/office/officeart/2018/2/layout/IconVerticalSolidList"/>
    <dgm:cxn modelId="{5FAA97AA-1C2D-458C-8FF4-4215621E771E}" type="presParOf" srcId="{14FEF111-D123-4E0E-A409-B7A717A33339}" destId="{DCD94EDD-12C5-4FB0-AD5B-03A0821FF3BC}" srcOrd="1" destOrd="0" presId="urn:microsoft.com/office/officeart/2018/2/layout/IconVerticalSolidList"/>
    <dgm:cxn modelId="{C0EDCC78-2C8B-4A20-9F48-F03E9185FE77}" type="presParOf" srcId="{14FEF111-D123-4E0E-A409-B7A717A33339}" destId="{8CA63944-B904-41F9-B284-64ABC136C20F}" srcOrd="2" destOrd="0" presId="urn:microsoft.com/office/officeart/2018/2/layout/IconVerticalSolidList"/>
    <dgm:cxn modelId="{C0E555D5-29C6-4E0F-BAEB-15B044C4FB21}" type="presParOf" srcId="{8CA63944-B904-41F9-B284-64ABC136C20F}" destId="{699A1E7A-CE6B-4C35-9FA4-981D20D41F38}" srcOrd="0" destOrd="0" presId="urn:microsoft.com/office/officeart/2018/2/layout/IconVerticalSolidList"/>
    <dgm:cxn modelId="{8B0AA93C-98F9-411D-B264-EC76BEA2095D}" type="presParOf" srcId="{8CA63944-B904-41F9-B284-64ABC136C20F}" destId="{79D7598C-2CCA-46ED-97DF-F6F40C231E8D}" srcOrd="1" destOrd="0" presId="urn:microsoft.com/office/officeart/2018/2/layout/IconVerticalSolidList"/>
    <dgm:cxn modelId="{7A3FF1E2-5864-4D9E-B13F-B28798084DF6}" type="presParOf" srcId="{8CA63944-B904-41F9-B284-64ABC136C20F}" destId="{5797ED54-F6A0-46EE-BF7E-FC1299C17808}" srcOrd="2" destOrd="0" presId="urn:microsoft.com/office/officeart/2018/2/layout/IconVerticalSolidList"/>
    <dgm:cxn modelId="{67F02F9E-97BB-4621-8D49-715FBCED0B3C}" type="presParOf" srcId="{8CA63944-B904-41F9-B284-64ABC136C20F}" destId="{C9803E35-FCA0-439C-8285-F67259BD11FF}" srcOrd="3" destOrd="0" presId="urn:microsoft.com/office/officeart/2018/2/layout/IconVerticalSolidList"/>
    <dgm:cxn modelId="{7A16407C-FF27-4EB8-A66E-B0D83A63535C}" type="presParOf" srcId="{14FEF111-D123-4E0E-A409-B7A717A33339}" destId="{76FDD9EF-3C40-4399-AFA9-6E9627F1311D}" srcOrd="3" destOrd="0" presId="urn:microsoft.com/office/officeart/2018/2/layout/IconVerticalSolidList"/>
    <dgm:cxn modelId="{FB7C0768-627C-4102-AFB4-33F75A9EF995}" type="presParOf" srcId="{14FEF111-D123-4E0E-A409-B7A717A33339}" destId="{BFDDBE20-EF04-4849-9D95-6E18887F1057}" srcOrd="4" destOrd="0" presId="urn:microsoft.com/office/officeart/2018/2/layout/IconVerticalSolidList"/>
    <dgm:cxn modelId="{E6F10904-CD2C-4BC8-B57F-C9FD9AFEFC16}" type="presParOf" srcId="{BFDDBE20-EF04-4849-9D95-6E18887F1057}" destId="{AC35D2C3-E292-4E62-9014-DACFBEC05B6E}" srcOrd="0" destOrd="0" presId="urn:microsoft.com/office/officeart/2018/2/layout/IconVerticalSolidList"/>
    <dgm:cxn modelId="{2AC2B0E4-7282-4AB8-987F-C4E12118A600}" type="presParOf" srcId="{BFDDBE20-EF04-4849-9D95-6E18887F1057}" destId="{BC1AAB4F-C48C-4893-831F-FD92A54F8E3F}" srcOrd="1" destOrd="0" presId="urn:microsoft.com/office/officeart/2018/2/layout/IconVerticalSolidList"/>
    <dgm:cxn modelId="{E4D91753-BD96-485E-B184-F7B969EB0E53}" type="presParOf" srcId="{BFDDBE20-EF04-4849-9D95-6E18887F1057}" destId="{4BE50845-E63D-4BD2-9106-C8ABF0D894D4}" srcOrd="2" destOrd="0" presId="urn:microsoft.com/office/officeart/2018/2/layout/IconVerticalSolidList"/>
    <dgm:cxn modelId="{5AA4DFA9-3A4A-4DBE-88BA-E9BDB242BC39}" type="presParOf" srcId="{BFDDBE20-EF04-4849-9D95-6E18887F1057}" destId="{81FA7FAF-0443-406E-8F31-622B714FEA4C}" srcOrd="3" destOrd="0" presId="urn:microsoft.com/office/officeart/2018/2/layout/IconVerticalSolidList"/>
    <dgm:cxn modelId="{F8423D1D-7D46-4871-8B3C-5BF7FBC5968F}" type="presParOf" srcId="{14FEF111-D123-4E0E-A409-B7A717A33339}" destId="{6B77CB1C-3718-4FF4-8C7C-298801AB15BB}" srcOrd="5" destOrd="0" presId="urn:microsoft.com/office/officeart/2018/2/layout/IconVerticalSolidList"/>
    <dgm:cxn modelId="{10870511-9EC7-4BD5-A065-71E3C56D7698}" type="presParOf" srcId="{14FEF111-D123-4E0E-A409-B7A717A33339}" destId="{909AB97A-2B71-4559-9222-0BB4387FDB38}" srcOrd="6" destOrd="0" presId="urn:microsoft.com/office/officeart/2018/2/layout/IconVerticalSolidList"/>
    <dgm:cxn modelId="{49B9A955-E6FF-4A44-8633-E0E49FC7081E}" type="presParOf" srcId="{909AB97A-2B71-4559-9222-0BB4387FDB38}" destId="{E49C98FB-6194-401D-8FB5-59D1BAB019DB}" srcOrd="0" destOrd="0" presId="urn:microsoft.com/office/officeart/2018/2/layout/IconVerticalSolidList"/>
    <dgm:cxn modelId="{5F3E98E3-9833-4E2D-9AAB-F7682F6C17AC}" type="presParOf" srcId="{909AB97A-2B71-4559-9222-0BB4387FDB38}" destId="{63DE1F27-E48A-4D72-9E57-CF8A824DA6A9}" srcOrd="1" destOrd="0" presId="urn:microsoft.com/office/officeart/2018/2/layout/IconVerticalSolidList"/>
    <dgm:cxn modelId="{B67215A3-B7B4-4C09-98CB-45588256AF50}" type="presParOf" srcId="{909AB97A-2B71-4559-9222-0BB4387FDB38}" destId="{68C50358-83D5-4C1A-829F-EBBFAE7ED33B}" srcOrd="2" destOrd="0" presId="urn:microsoft.com/office/officeart/2018/2/layout/IconVerticalSolidList"/>
    <dgm:cxn modelId="{51E7F5BC-3E30-4623-99CF-0651C720940E}" type="presParOf" srcId="{909AB97A-2B71-4559-9222-0BB4387FDB38}" destId="{A3FDED2A-D747-4D80-9AB1-DE37ECDF8882}" srcOrd="3" destOrd="0" presId="urn:microsoft.com/office/officeart/2018/2/layout/IconVerticalSolidList"/>
    <dgm:cxn modelId="{3CC37894-7AB2-4035-8435-29CF73533EE8}" type="presParOf" srcId="{14FEF111-D123-4E0E-A409-B7A717A33339}" destId="{0AA3ABD4-2176-457F-8A49-BF2BC969332D}" srcOrd="7" destOrd="0" presId="urn:microsoft.com/office/officeart/2018/2/layout/IconVerticalSolidList"/>
    <dgm:cxn modelId="{A5FB28B9-2116-49DF-A5D7-F80571849273}" type="presParOf" srcId="{14FEF111-D123-4E0E-A409-B7A717A33339}" destId="{BEA6CD2D-9D22-4180-BA77-CA9DB3200DD8}" srcOrd="8" destOrd="0" presId="urn:microsoft.com/office/officeart/2018/2/layout/IconVerticalSolidList"/>
    <dgm:cxn modelId="{A3763719-9671-4108-B9D2-155D82784555}" type="presParOf" srcId="{BEA6CD2D-9D22-4180-BA77-CA9DB3200DD8}" destId="{C74DC85E-26DF-43D3-A762-D4A7DEA013A2}" srcOrd="0" destOrd="0" presId="urn:microsoft.com/office/officeart/2018/2/layout/IconVerticalSolidList"/>
    <dgm:cxn modelId="{2C6C7D0E-62D6-4DE3-A69A-F06E15EBEE88}" type="presParOf" srcId="{BEA6CD2D-9D22-4180-BA77-CA9DB3200DD8}" destId="{46B96B4E-F387-4032-ABB6-A2E5B3DC68B6}" srcOrd="1" destOrd="0" presId="urn:microsoft.com/office/officeart/2018/2/layout/IconVerticalSolidList"/>
    <dgm:cxn modelId="{EF61CB9F-317E-492D-BA19-ED3F8C17EF34}" type="presParOf" srcId="{BEA6CD2D-9D22-4180-BA77-CA9DB3200DD8}" destId="{6F6C24D3-27C1-4C01-8427-9FE6C47709E5}" srcOrd="2" destOrd="0" presId="urn:microsoft.com/office/officeart/2018/2/layout/IconVerticalSolidList"/>
    <dgm:cxn modelId="{5F27DFD7-29D3-4651-89A7-9554219E0CD2}" type="presParOf" srcId="{BEA6CD2D-9D22-4180-BA77-CA9DB3200DD8}" destId="{5DB689E5-FC3E-49E7-9311-1225FA60058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ZWC „GOSPODARZ”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Funkcjonuje od 18 lat, umowa pomiędzy IRWŁ, a TUW” TUW”</a:t>
          </a: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Ubezpieczamy majątek rolników z województwa łódzkiego, zaufało nam ok. 70% rolników,</a:t>
          </a: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 anchor="ctr" anchorCtr="0"/>
        <a:lstStyle/>
        <a:p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Korzyści z przynależności do ZWC: przeznaczenie części wypracowanej nadwyżki na cele m.in. prewencyjne, promocyjno-szkoleniowe.</a:t>
          </a:r>
          <a:endParaRPr lang="pl-PL" sz="3200" b="0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124037" custScaleY="100098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ZWC „JSWŁ”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Funkcjonuje od 5 lat </a:t>
          </a: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skupia 13 Gmin z terenu województwa łódzkiego,</a:t>
          </a: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 anchor="ctr" anchorCtr="0"/>
        <a:lstStyle/>
        <a:p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Korzyści z przynależności do ZWC: przeznaczenie części wypracowanej nadwyżki na cele m.in. prewencyjne, promocyjno-szkoleniowe.</a:t>
          </a:r>
          <a:endParaRPr lang="pl-PL" sz="3200" b="0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124037" custScaleY="100098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l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Ubezpieczenia obowiązkowe	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 Budynki rolne wchodzące w skład gospodarstwa rolnego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 OC rolnika </a:t>
          </a: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</a:t>
          </a: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Uprawy z dopłatami z budżetu państwa.</a:t>
          </a: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 anchor="ctr" anchorCtr="0"/>
        <a:lstStyle/>
        <a:p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 OC </a:t>
          </a:r>
          <a:r>
            <a:rPr lang="pl-PL" sz="2400" b="1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ppm</a:t>
          </a:r>
          <a:endParaRPr lang="pl-PL" sz="32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160260" custScaleY="95933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SUPER ROLNIK 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Kompleksowe ubezpieczenie budynków rolnych oraz mienia  </a:t>
          </a: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Ważne klauzule: nr 1; 2; 19;</a:t>
          </a: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 anchor="ctr" anchorCtr="0"/>
        <a:lstStyle/>
        <a:p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 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Dodatkowe zniżki: za kompleksowość</a:t>
          </a:r>
        </a:p>
        <a:p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 Kupony zniżkowe na inne rodzaje ubezpieczeń</a:t>
          </a:r>
          <a:endParaRPr lang="pl-PL" sz="32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122422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95796A1-1D47-4523-A814-8C73A92E2A2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09B8B44-7716-4FEA-B367-7DC7FB6903FA}">
      <dgm:prSet custT="1"/>
      <dgm:spPr>
        <a:solidFill>
          <a:schemeClr val="accent5">
            <a:lumMod val="40000"/>
            <a:lumOff val="60000"/>
            <a:alpha val="31000"/>
          </a:schemeClr>
        </a:solidFill>
      </dgm:spPr>
      <dgm:t>
        <a:bodyPr anchor="ctr" anchorCtr="0"/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KLAUZULE</a:t>
          </a:r>
        </a:p>
      </dgm:t>
    </dgm:pt>
    <dgm:pt modelId="{DB12FECD-DB50-4327-BB96-21292CE2BED7}" type="parTrans" cxnId="{F4A5093F-72DD-4F45-BE1A-E066F84E6D31}">
      <dgm:prSet/>
      <dgm:spPr/>
      <dgm:t>
        <a:bodyPr/>
        <a:lstStyle/>
        <a:p>
          <a:endParaRPr lang="pl-PL"/>
        </a:p>
      </dgm:t>
    </dgm:pt>
    <dgm:pt modelId="{87EACCCF-36B4-4135-9628-4503DFED5177}" type="sibTrans" cxnId="{F4A5093F-72DD-4F45-BE1A-E066F84E6D31}">
      <dgm:prSet/>
      <dgm:spPr/>
      <dgm:t>
        <a:bodyPr/>
        <a:lstStyle/>
        <a:p>
          <a:endParaRPr lang="pl-PL"/>
        </a:p>
      </dgm:t>
    </dgm:pt>
    <dgm:pt modelId="{F8F51947-09F8-4A95-AA41-053C609B2CA1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Klauzula nr 1 – rozszerzenie obowiązkowego zakresu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                           ubezpieczenia o 11 dodatkowych </a:t>
          </a:r>
          <a:r>
            <a:rPr lang="pl-PL" sz="2400" b="1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ryzyk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.</a:t>
          </a:r>
        </a:p>
      </dgm:t>
    </dgm:pt>
    <dgm:pt modelId="{7966155B-EA7F-46B2-B265-5A1DB45E8820}" type="parTrans" cxnId="{7AFDD344-2E07-44B4-B165-F646B9EEEFAE}">
      <dgm:prSet/>
      <dgm:spPr/>
      <dgm:t>
        <a:bodyPr/>
        <a:lstStyle/>
        <a:p>
          <a:endParaRPr lang="pl-PL"/>
        </a:p>
      </dgm:t>
    </dgm:pt>
    <dgm:pt modelId="{05FFFEAC-DB19-4176-8604-451020B6D001}" type="sibTrans" cxnId="{7AFDD344-2E07-44B4-B165-F646B9EEEFAE}">
      <dgm:prSet/>
      <dgm:spPr/>
      <dgm:t>
        <a:bodyPr/>
        <a:lstStyle/>
        <a:p>
          <a:endParaRPr lang="pl-PL"/>
        </a:p>
      </dgm:t>
    </dgm:pt>
    <dgm:pt modelId="{C0F00522-5393-45AF-A689-47B3B6702F6F}">
      <dgm:prSet custT="1"/>
      <dgm:spPr/>
      <dgm:t>
        <a:bodyPr anchor="ctr" anchorCtr="0"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Klauzula nr 2 – ubezpieczenie budynków mieszkalnych w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                           wariancie wszystkie ryzyka </a:t>
          </a:r>
        </a:p>
      </dgm:t>
    </dgm:pt>
    <dgm:pt modelId="{EDD0A0A5-8401-4FD0-A3D0-B5C0D3FA3738}" type="parTrans" cxnId="{B51EB062-0202-41A8-9D5E-231C07302CD9}">
      <dgm:prSet/>
      <dgm:spPr/>
      <dgm:t>
        <a:bodyPr/>
        <a:lstStyle/>
        <a:p>
          <a:endParaRPr lang="pl-PL"/>
        </a:p>
      </dgm:t>
    </dgm:pt>
    <dgm:pt modelId="{B66B43CF-F9F3-46EB-A29D-7A5EB323568D}" type="sibTrans" cxnId="{B51EB062-0202-41A8-9D5E-231C07302CD9}">
      <dgm:prSet/>
      <dgm:spPr/>
      <dgm:t>
        <a:bodyPr/>
        <a:lstStyle/>
        <a:p>
          <a:endParaRPr lang="pl-PL"/>
        </a:p>
      </dgm:t>
    </dgm:pt>
    <dgm:pt modelId="{907BCFF3-C21B-4A76-8A76-B60D6EDA2A05}">
      <dgm:prSet custT="1"/>
      <dgm:spPr/>
      <dgm:t>
        <a:bodyPr/>
        <a:lstStyle/>
        <a:p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Klauzula nr 19 – ubezpieczenie </a:t>
          </a:r>
          <a:r>
            <a:rPr lang="pl-PL" sz="2400" b="1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mikroinstalacji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OZE od ognia</a:t>
          </a:r>
          <a:b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                             i innych zdarzeń losowych oraz od kradzieży.</a:t>
          </a:r>
          <a:endParaRPr lang="pl-PL" sz="24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3D059B-A5A9-48D3-B4E4-BAA1CFAA8DA3}" type="parTrans" cxnId="{9D367E4F-35E7-4AEE-9CCE-7D70253ED26B}">
      <dgm:prSet/>
      <dgm:spPr/>
      <dgm:t>
        <a:bodyPr/>
        <a:lstStyle/>
        <a:p>
          <a:endParaRPr lang="pl-PL"/>
        </a:p>
      </dgm:t>
    </dgm:pt>
    <dgm:pt modelId="{DEF2AEC0-8ABB-4A15-A4B4-CC7EBC162D1D}" type="sibTrans" cxnId="{9D367E4F-35E7-4AEE-9CCE-7D70253ED26B}">
      <dgm:prSet/>
      <dgm:spPr/>
      <dgm:t>
        <a:bodyPr/>
        <a:lstStyle/>
        <a:p>
          <a:endParaRPr lang="pl-PL"/>
        </a:p>
      </dgm:t>
    </dgm:pt>
    <dgm:pt modelId="{FB42F3E0-93D7-4F74-BA71-21028B47BE54}" type="pres">
      <dgm:prSet presAssocID="{995796A1-1D47-4523-A814-8C73A92E2A21}" presName="vert0" presStyleCnt="0">
        <dgm:presLayoutVars>
          <dgm:dir/>
          <dgm:animOne val="branch"/>
          <dgm:animLvl val="lvl"/>
        </dgm:presLayoutVars>
      </dgm:prSet>
      <dgm:spPr/>
    </dgm:pt>
    <dgm:pt modelId="{17F91F7A-16FC-48CF-94E2-AE431B23804E}" type="pres">
      <dgm:prSet presAssocID="{509B8B44-7716-4FEA-B367-7DC7FB6903FA}" presName="thickLine" presStyleLbl="alignNode1" presStyleIdx="0" presStyleCnt="1"/>
      <dgm:spPr/>
    </dgm:pt>
    <dgm:pt modelId="{EA4C6233-81DE-4FC6-866E-B4D004D2F369}" type="pres">
      <dgm:prSet presAssocID="{509B8B44-7716-4FEA-B367-7DC7FB6903FA}" presName="horz1" presStyleCnt="0"/>
      <dgm:spPr/>
    </dgm:pt>
    <dgm:pt modelId="{30F948C5-15CB-44DA-AC72-892DCB9280A0}" type="pres">
      <dgm:prSet presAssocID="{509B8B44-7716-4FEA-B367-7DC7FB6903FA}" presName="tx1" presStyleLbl="revTx" presStyleIdx="0" presStyleCnt="4" custScaleX="122422"/>
      <dgm:spPr/>
    </dgm:pt>
    <dgm:pt modelId="{893C5B1C-D58F-44F5-8803-70D4C0C2596F}" type="pres">
      <dgm:prSet presAssocID="{509B8B44-7716-4FEA-B367-7DC7FB6903FA}" presName="vert1" presStyleCnt="0"/>
      <dgm:spPr/>
    </dgm:pt>
    <dgm:pt modelId="{6EB91C9D-B8E4-4A27-BF9C-2659329BA68E}" type="pres">
      <dgm:prSet presAssocID="{F8F51947-09F8-4A95-AA41-053C609B2CA1}" presName="vertSpace2a" presStyleCnt="0"/>
      <dgm:spPr/>
    </dgm:pt>
    <dgm:pt modelId="{C6485F62-C70F-4068-9BE3-C17260DDDB57}" type="pres">
      <dgm:prSet presAssocID="{F8F51947-09F8-4A95-AA41-053C609B2CA1}" presName="horz2" presStyleCnt="0"/>
      <dgm:spPr/>
    </dgm:pt>
    <dgm:pt modelId="{F1EC38F2-C05F-4CEF-89D5-AF8F49979128}" type="pres">
      <dgm:prSet presAssocID="{F8F51947-09F8-4A95-AA41-053C609B2CA1}" presName="horzSpace2" presStyleCnt="0"/>
      <dgm:spPr/>
    </dgm:pt>
    <dgm:pt modelId="{641702D1-9AA2-4E3D-B258-1D4314D05196}" type="pres">
      <dgm:prSet presAssocID="{F8F51947-09F8-4A95-AA41-053C609B2CA1}" presName="tx2" presStyleLbl="revTx" presStyleIdx="1" presStyleCnt="4"/>
      <dgm:spPr/>
    </dgm:pt>
    <dgm:pt modelId="{D88A96D2-972B-46F2-82BF-74B5EDF1E380}" type="pres">
      <dgm:prSet presAssocID="{F8F51947-09F8-4A95-AA41-053C609B2CA1}" presName="vert2" presStyleCnt="0"/>
      <dgm:spPr/>
    </dgm:pt>
    <dgm:pt modelId="{E713AE68-CE08-4892-8AF4-C80458744903}" type="pres">
      <dgm:prSet presAssocID="{F8F51947-09F8-4A95-AA41-053C609B2CA1}" presName="thinLine2b" presStyleLbl="callout" presStyleIdx="0" presStyleCnt="3"/>
      <dgm:spPr/>
    </dgm:pt>
    <dgm:pt modelId="{B9D63637-A5FA-4248-9EFC-3C5E5210F21F}" type="pres">
      <dgm:prSet presAssocID="{F8F51947-09F8-4A95-AA41-053C609B2CA1}" presName="vertSpace2b" presStyleCnt="0"/>
      <dgm:spPr/>
    </dgm:pt>
    <dgm:pt modelId="{2B1BF7B1-C900-4987-8165-068B1179F53A}" type="pres">
      <dgm:prSet presAssocID="{C0F00522-5393-45AF-A689-47B3B6702F6F}" presName="horz2" presStyleCnt="0"/>
      <dgm:spPr/>
    </dgm:pt>
    <dgm:pt modelId="{F8151BBC-B7FB-4DD1-8E65-A22BE5BD4063}" type="pres">
      <dgm:prSet presAssocID="{C0F00522-5393-45AF-A689-47B3B6702F6F}" presName="horzSpace2" presStyleCnt="0"/>
      <dgm:spPr/>
    </dgm:pt>
    <dgm:pt modelId="{649DD7A5-A0FE-46C0-85A8-C54157391759}" type="pres">
      <dgm:prSet presAssocID="{C0F00522-5393-45AF-A689-47B3B6702F6F}" presName="tx2" presStyleLbl="revTx" presStyleIdx="2" presStyleCnt="4"/>
      <dgm:spPr/>
    </dgm:pt>
    <dgm:pt modelId="{BA0F8351-9FE3-4F03-8646-C5A5F4D2A24F}" type="pres">
      <dgm:prSet presAssocID="{C0F00522-5393-45AF-A689-47B3B6702F6F}" presName="vert2" presStyleCnt="0"/>
      <dgm:spPr/>
    </dgm:pt>
    <dgm:pt modelId="{BBAE129E-FF7F-41AA-9CAC-C4AF8E8F9102}" type="pres">
      <dgm:prSet presAssocID="{C0F00522-5393-45AF-A689-47B3B6702F6F}" presName="thinLine2b" presStyleLbl="callout" presStyleIdx="1" presStyleCnt="3"/>
      <dgm:spPr/>
    </dgm:pt>
    <dgm:pt modelId="{5BEC914B-04CD-44D5-8097-625D2EB94D8F}" type="pres">
      <dgm:prSet presAssocID="{C0F00522-5393-45AF-A689-47B3B6702F6F}" presName="vertSpace2b" presStyleCnt="0"/>
      <dgm:spPr/>
    </dgm:pt>
    <dgm:pt modelId="{1E778055-FF89-42AD-B863-6577F825EF83}" type="pres">
      <dgm:prSet presAssocID="{907BCFF3-C21B-4A76-8A76-B60D6EDA2A05}" presName="horz2" presStyleCnt="0"/>
      <dgm:spPr/>
    </dgm:pt>
    <dgm:pt modelId="{74F34763-30B8-4F91-A707-43BA00EDD04E}" type="pres">
      <dgm:prSet presAssocID="{907BCFF3-C21B-4A76-8A76-B60D6EDA2A05}" presName="horzSpace2" presStyleCnt="0"/>
      <dgm:spPr/>
    </dgm:pt>
    <dgm:pt modelId="{4C2B0B07-2108-4BF7-BB8F-9AE87D79E8CE}" type="pres">
      <dgm:prSet presAssocID="{907BCFF3-C21B-4A76-8A76-B60D6EDA2A05}" presName="tx2" presStyleLbl="revTx" presStyleIdx="3" presStyleCnt="4"/>
      <dgm:spPr/>
    </dgm:pt>
    <dgm:pt modelId="{6D691351-F398-4BAB-ABB5-0D40EAF9E8CE}" type="pres">
      <dgm:prSet presAssocID="{907BCFF3-C21B-4A76-8A76-B60D6EDA2A05}" presName="vert2" presStyleCnt="0"/>
      <dgm:spPr/>
    </dgm:pt>
    <dgm:pt modelId="{62176194-8491-4794-84F8-51C2C7CF90CE}" type="pres">
      <dgm:prSet presAssocID="{907BCFF3-C21B-4A76-8A76-B60D6EDA2A05}" presName="thinLine2b" presStyleLbl="callout" presStyleIdx="2" presStyleCnt="3"/>
      <dgm:spPr/>
    </dgm:pt>
    <dgm:pt modelId="{3BB48AEF-F697-4E9A-9595-2A2CE8D3F1AE}" type="pres">
      <dgm:prSet presAssocID="{907BCFF3-C21B-4A76-8A76-B60D6EDA2A05}" presName="vertSpace2b" presStyleCnt="0"/>
      <dgm:spPr/>
    </dgm:pt>
  </dgm:ptLst>
  <dgm:cxnLst>
    <dgm:cxn modelId="{41D64D23-3140-4305-A0A9-E9E3D78A3607}" type="presOf" srcId="{C0F00522-5393-45AF-A689-47B3B6702F6F}" destId="{649DD7A5-A0FE-46C0-85A8-C54157391759}" srcOrd="0" destOrd="0" presId="urn:microsoft.com/office/officeart/2008/layout/LinedList"/>
    <dgm:cxn modelId="{F4A5093F-72DD-4F45-BE1A-E066F84E6D31}" srcId="{995796A1-1D47-4523-A814-8C73A92E2A21}" destId="{509B8B44-7716-4FEA-B367-7DC7FB6903FA}" srcOrd="0" destOrd="0" parTransId="{DB12FECD-DB50-4327-BB96-21292CE2BED7}" sibTransId="{87EACCCF-36B4-4135-9628-4503DFED5177}"/>
    <dgm:cxn modelId="{5BDECD61-91CA-4B7D-A9D6-58FF304D5E4C}" type="presOf" srcId="{995796A1-1D47-4523-A814-8C73A92E2A21}" destId="{FB42F3E0-93D7-4F74-BA71-21028B47BE54}" srcOrd="0" destOrd="0" presId="urn:microsoft.com/office/officeart/2008/layout/LinedList"/>
    <dgm:cxn modelId="{B51EB062-0202-41A8-9D5E-231C07302CD9}" srcId="{509B8B44-7716-4FEA-B367-7DC7FB6903FA}" destId="{C0F00522-5393-45AF-A689-47B3B6702F6F}" srcOrd="1" destOrd="0" parTransId="{EDD0A0A5-8401-4FD0-A3D0-B5C0D3FA3738}" sibTransId="{B66B43CF-F9F3-46EB-A29D-7A5EB323568D}"/>
    <dgm:cxn modelId="{7AFDD344-2E07-44B4-B165-F646B9EEEFAE}" srcId="{509B8B44-7716-4FEA-B367-7DC7FB6903FA}" destId="{F8F51947-09F8-4A95-AA41-053C609B2CA1}" srcOrd="0" destOrd="0" parTransId="{7966155B-EA7F-46B2-B265-5A1DB45E8820}" sibTransId="{05FFFEAC-DB19-4176-8604-451020B6D001}"/>
    <dgm:cxn modelId="{9D367E4F-35E7-4AEE-9CCE-7D70253ED26B}" srcId="{509B8B44-7716-4FEA-B367-7DC7FB6903FA}" destId="{907BCFF3-C21B-4A76-8A76-B60D6EDA2A05}" srcOrd="2" destOrd="0" parTransId="{7D3D059B-A5A9-48D3-B4E4-BAA1CFAA8DA3}" sibTransId="{DEF2AEC0-8ABB-4A15-A4B4-CC7EBC162D1D}"/>
    <dgm:cxn modelId="{18D9BA78-7F98-44C3-B10A-57A69C16C426}" type="presOf" srcId="{509B8B44-7716-4FEA-B367-7DC7FB6903FA}" destId="{30F948C5-15CB-44DA-AC72-892DCB9280A0}" srcOrd="0" destOrd="0" presId="urn:microsoft.com/office/officeart/2008/layout/LinedList"/>
    <dgm:cxn modelId="{256A08CB-5DB8-4830-8588-B44F7A7E6F03}" type="presOf" srcId="{F8F51947-09F8-4A95-AA41-053C609B2CA1}" destId="{641702D1-9AA2-4E3D-B258-1D4314D05196}" srcOrd="0" destOrd="0" presId="urn:microsoft.com/office/officeart/2008/layout/LinedList"/>
    <dgm:cxn modelId="{00201DF0-776F-4A84-92FA-0A191E9165B4}" type="presOf" srcId="{907BCFF3-C21B-4A76-8A76-B60D6EDA2A05}" destId="{4C2B0B07-2108-4BF7-BB8F-9AE87D79E8CE}" srcOrd="0" destOrd="0" presId="urn:microsoft.com/office/officeart/2008/layout/LinedList"/>
    <dgm:cxn modelId="{54F2B553-E60A-4212-85B8-32857F3AD864}" type="presParOf" srcId="{FB42F3E0-93D7-4F74-BA71-21028B47BE54}" destId="{17F91F7A-16FC-48CF-94E2-AE431B23804E}" srcOrd="0" destOrd="0" presId="urn:microsoft.com/office/officeart/2008/layout/LinedList"/>
    <dgm:cxn modelId="{1D54C63C-9490-4552-9FEB-744F4CC0D99D}" type="presParOf" srcId="{FB42F3E0-93D7-4F74-BA71-21028B47BE54}" destId="{EA4C6233-81DE-4FC6-866E-B4D004D2F369}" srcOrd="1" destOrd="0" presId="urn:microsoft.com/office/officeart/2008/layout/LinedList"/>
    <dgm:cxn modelId="{FC953AB4-0CA1-47C9-A6FE-714185457AD7}" type="presParOf" srcId="{EA4C6233-81DE-4FC6-866E-B4D004D2F369}" destId="{30F948C5-15CB-44DA-AC72-892DCB9280A0}" srcOrd="0" destOrd="0" presId="urn:microsoft.com/office/officeart/2008/layout/LinedList"/>
    <dgm:cxn modelId="{B1286EDD-593B-4088-B001-DBF90FFE1A54}" type="presParOf" srcId="{EA4C6233-81DE-4FC6-866E-B4D004D2F369}" destId="{893C5B1C-D58F-44F5-8803-70D4C0C2596F}" srcOrd="1" destOrd="0" presId="urn:microsoft.com/office/officeart/2008/layout/LinedList"/>
    <dgm:cxn modelId="{5910A121-3507-4194-BCFF-29EEBFF2B2EB}" type="presParOf" srcId="{893C5B1C-D58F-44F5-8803-70D4C0C2596F}" destId="{6EB91C9D-B8E4-4A27-BF9C-2659329BA68E}" srcOrd="0" destOrd="0" presId="urn:microsoft.com/office/officeart/2008/layout/LinedList"/>
    <dgm:cxn modelId="{FA568F37-B06C-4787-9B21-1CAA8BC1D2E5}" type="presParOf" srcId="{893C5B1C-D58F-44F5-8803-70D4C0C2596F}" destId="{C6485F62-C70F-4068-9BE3-C17260DDDB57}" srcOrd="1" destOrd="0" presId="urn:microsoft.com/office/officeart/2008/layout/LinedList"/>
    <dgm:cxn modelId="{958B8F86-53C7-410D-BF4D-C14505106D7F}" type="presParOf" srcId="{C6485F62-C70F-4068-9BE3-C17260DDDB57}" destId="{F1EC38F2-C05F-4CEF-89D5-AF8F49979128}" srcOrd="0" destOrd="0" presId="urn:microsoft.com/office/officeart/2008/layout/LinedList"/>
    <dgm:cxn modelId="{3BF08566-D749-49C6-BBF6-726BFFA56128}" type="presParOf" srcId="{C6485F62-C70F-4068-9BE3-C17260DDDB57}" destId="{641702D1-9AA2-4E3D-B258-1D4314D05196}" srcOrd="1" destOrd="0" presId="urn:microsoft.com/office/officeart/2008/layout/LinedList"/>
    <dgm:cxn modelId="{58439D9F-DE54-47A3-B798-3F7867B08339}" type="presParOf" srcId="{C6485F62-C70F-4068-9BE3-C17260DDDB57}" destId="{D88A96D2-972B-46F2-82BF-74B5EDF1E380}" srcOrd="2" destOrd="0" presId="urn:microsoft.com/office/officeart/2008/layout/LinedList"/>
    <dgm:cxn modelId="{C200C878-06BB-4A68-8A55-37E45CE4320C}" type="presParOf" srcId="{893C5B1C-D58F-44F5-8803-70D4C0C2596F}" destId="{E713AE68-CE08-4892-8AF4-C80458744903}" srcOrd="2" destOrd="0" presId="urn:microsoft.com/office/officeart/2008/layout/LinedList"/>
    <dgm:cxn modelId="{601FB30A-E45F-4C7B-82E4-EF1C9F2DD64D}" type="presParOf" srcId="{893C5B1C-D58F-44F5-8803-70D4C0C2596F}" destId="{B9D63637-A5FA-4248-9EFC-3C5E5210F21F}" srcOrd="3" destOrd="0" presId="urn:microsoft.com/office/officeart/2008/layout/LinedList"/>
    <dgm:cxn modelId="{38E4E24E-E453-4DB6-A1E2-10B539570677}" type="presParOf" srcId="{893C5B1C-D58F-44F5-8803-70D4C0C2596F}" destId="{2B1BF7B1-C900-4987-8165-068B1179F53A}" srcOrd="4" destOrd="0" presId="urn:microsoft.com/office/officeart/2008/layout/LinedList"/>
    <dgm:cxn modelId="{2CEF3347-55AF-4679-B3F9-C8730D5926C0}" type="presParOf" srcId="{2B1BF7B1-C900-4987-8165-068B1179F53A}" destId="{F8151BBC-B7FB-4DD1-8E65-A22BE5BD4063}" srcOrd="0" destOrd="0" presId="urn:microsoft.com/office/officeart/2008/layout/LinedList"/>
    <dgm:cxn modelId="{BEE3573C-0EEB-4E8D-B6BD-A94ECE754A2C}" type="presParOf" srcId="{2B1BF7B1-C900-4987-8165-068B1179F53A}" destId="{649DD7A5-A0FE-46C0-85A8-C54157391759}" srcOrd="1" destOrd="0" presId="urn:microsoft.com/office/officeart/2008/layout/LinedList"/>
    <dgm:cxn modelId="{28D72D9E-DBB5-4658-9394-233F1EF20C83}" type="presParOf" srcId="{2B1BF7B1-C900-4987-8165-068B1179F53A}" destId="{BA0F8351-9FE3-4F03-8646-C5A5F4D2A24F}" srcOrd="2" destOrd="0" presId="urn:microsoft.com/office/officeart/2008/layout/LinedList"/>
    <dgm:cxn modelId="{BD5E3DDE-E42F-4D30-A3FE-22648828B7C8}" type="presParOf" srcId="{893C5B1C-D58F-44F5-8803-70D4C0C2596F}" destId="{BBAE129E-FF7F-41AA-9CAC-C4AF8E8F9102}" srcOrd="5" destOrd="0" presId="urn:microsoft.com/office/officeart/2008/layout/LinedList"/>
    <dgm:cxn modelId="{F0BD99A0-B8DE-4755-942C-25B71DF5A05D}" type="presParOf" srcId="{893C5B1C-D58F-44F5-8803-70D4C0C2596F}" destId="{5BEC914B-04CD-44D5-8097-625D2EB94D8F}" srcOrd="6" destOrd="0" presId="urn:microsoft.com/office/officeart/2008/layout/LinedList"/>
    <dgm:cxn modelId="{C3943A08-A827-4F13-8490-B30A4F8F2920}" type="presParOf" srcId="{893C5B1C-D58F-44F5-8803-70D4C0C2596F}" destId="{1E778055-FF89-42AD-B863-6577F825EF83}" srcOrd="7" destOrd="0" presId="urn:microsoft.com/office/officeart/2008/layout/LinedList"/>
    <dgm:cxn modelId="{1DED30AC-F66B-4A28-910D-1C58FA45FB8E}" type="presParOf" srcId="{1E778055-FF89-42AD-B863-6577F825EF83}" destId="{74F34763-30B8-4F91-A707-43BA00EDD04E}" srcOrd="0" destOrd="0" presId="urn:microsoft.com/office/officeart/2008/layout/LinedList"/>
    <dgm:cxn modelId="{9BD5E547-B0A1-400D-8A8D-FAC9A8216CC0}" type="presParOf" srcId="{1E778055-FF89-42AD-B863-6577F825EF83}" destId="{4C2B0B07-2108-4BF7-BB8F-9AE87D79E8CE}" srcOrd="1" destOrd="0" presId="urn:microsoft.com/office/officeart/2008/layout/LinedList"/>
    <dgm:cxn modelId="{7A049B8F-02B6-490B-A770-26DE7B2D5DC5}" type="presParOf" srcId="{1E778055-FF89-42AD-B863-6577F825EF83}" destId="{6D691351-F398-4BAB-ABB5-0D40EAF9E8CE}" srcOrd="2" destOrd="0" presId="urn:microsoft.com/office/officeart/2008/layout/LinedList"/>
    <dgm:cxn modelId="{C496F121-F4EE-40AB-8C3A-47400C41DBE1}" type="presParOf" srcId="{893C5B1C-D58F-44F5-8803-70D4C0C2596F}" destId="{62176194-8491-4794-84F8-51C2C7CF90CE}" srcOrd="8" destOrd="0" presId="urn:microsoft.com/office/officeart/2008/layout/LinedList"/>
    <dgm:cxn modelId="{0320CA2D-143B-404C-A352-87F3C3D1AEFC}" type="presParOf" srcId="{893C5B1C-D58F-44F5-8803-70D4C0C2596F}" destId="{3BB48AEF-F697-4E9A-9595-2A2CE8D3F1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2FA49-7516-4181-BD75-7A8110DD4D5B}">
      <dsp:nvSpPr>
        <dsp:cNvPr id="0" name=""/>
        <dsp:cNvSpPr/>
      </dsp:nvSpPr>
      <dsp:spPr>
        <a:xfrm>
          <a:off x="890" y="154431"/>
          <a:ext cx="3472559" cy="2083535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0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ubezpieczenia komunikacyjne 56,6%</a:t>
          </a:r>
          <a:endParaRPr lang="en-US" sz="2800" b="0" kern="1200" dirty="0"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890" y="154431"/>
        <a:ext cx="3472559" cy="2083535"/>
      </dsp:txXfrm>
    </dsp:sp>
    <dsp:sp modelId="{29090346-2FC8-4213-8AA3-8B4E47402BB6}">
      <dsp:nvSpPr>
        <dsp:cNvPr id="0" name=""/>
        <dsp:cNvSpPr/>
      </dsp:nvSpPr>
      <dsp:spPr>
        <a:xfrm>
          <a:off x="3820705" y="154431"/>
          <a:ext cx="3472559" cy="2083535"/>
        </a:xfrm>
        <a:prstGeom prst="rect">
          <a:avLst/>
        </a:prstGeom>
        <a:solidFill>
          <a:schemeClr val="accent5">
            <a:shade val="80000"/>
            <a:hueOff val="65251"/>
            <a:satOff val="-3571"/>
            <a:lumOff val="91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0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ubezpieczenia rolne 26%</a:t>
          </a:r>
        </a:p>
      </dsp:txBody>
      <dsp:txXfrm>
        <a:off x="3820705" y="154431"/>
        <a:ext cx="3472559" cy="2083535"/>
      </dsp:txXfrm>
    </dsp:sp>
    <dsp:sp modelId="{9B32FAB8-4103-42FC-9F57-BC9D674A4D73}">
      <dsp:nvSpPr>
        <dsp:cNvPr id="0" name=""/>
        <dsp:cNvSpPr/>
      </dsp:nvSpPr>
      <dsp:spPr>
        <a:xfrm>
          <a:off x="890" y="2585222"/>
          <a:ext cx="3472559" cy="2083535"/>
        </a:xfrm>
        <a:prstGeom prst="rect">
          <a:avLst/>
        </a:prstGeom>
        <a:solidFill>
          <a:schemeClr val="accent5">
            <a:shade val="80000"/>
            <a:hueOff val="130502"/>
            <a:satOff val="-7142"/>
            <a:lumOff val="182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0" kern="120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ubezpieczenia majątkowe 16,1%</a:t>
          </a:r>
          <a:endParaRPr lang="pl-PL" sz="2800" b="0" kern="1200" dirty="0"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890" y="2585222"/>
        <a:ext cx="3472559" cy="2083535"/>
      </dsp:txXfrm>
    </dsp:sp>
    <dsp:sp modelId="{F9BE4A78-5D43-4AF3-9247-63F37BB571E8}">
      <dsp:nvSpPr>
        <dsp:cNvPr id="0" name=""/>
        <dsp:cNvSpPr/>
      </dsp:nvSpPr>
      <dsp:spPr>
        <a:xfrm>
          <a:off x="3820705" y="2585222"/>
          <a:ext cx="3472559" cy="2083535"/>
        </a:xfrm>
        <a:prstGeom prst="rect">
          <a:avLst/>
        </a:prstGeom>
        <a:solidFill>
          <a:schemeClr val="accent5">
            <a:shade val="80000"/>
            <a:hueOff val="195753"/>
            <a:satOff val="-10713"/>
            <a:lumOff val="273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0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ubezpieczenia finansowe 1,3%</a:t>
          </a:r>
          <a:endParaRPr lang="pl-PL" sz="2800" b="0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20705" y="2585222"/>
        <a:ext cx="3472559" cy="20835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0"/>
          <a:ext cx="111537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0"/>
          <a:ext cx="2478561" cy="5035510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Pozycja </a:t>
          </a:r>
        </a:p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TUW „TUW” </a:t>
          </a:r>
        </a:p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na rynku </a:t>
          </a:r>
        </a:p>
      </dsp:txBody>
      <dsp:txXfrm>
        <a:off x="0" y="0"/>
        <a:ext cx="2478561" cy="5035510"/>
      </dsp:txXfrm>
    </dsp:sp>
    <dsp:sp modelId="{641702D1-9AA2-4E3D-B258-1D4314D05196}">
      <dsp:nvSpPr>
        <dsp:cNvPr id="0" name=""/>
        <dsp:cNvSpPr/>
      </dsp:nvSpPr>
      <dsp:spPr>
        <a:xfrm>
          <a:off x="2641130" y="78679"/>
          <a:ext cx="8507748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0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2641130" y="78679"/>
        <a:ext cx="8507748" cy="1573596"/>
      </dsp:txXfrm>
    </dsp:sp>
    <dsp:sp modelId="{E713AE68-CE08-4892-8AF4-C80458744903}">
      <dsp:nvSpPr>
        <dsp:cNvPr id="0" name=""/>
        <dsp:cNvSpPr/>
      </dsp:nvSpPr>
      <dsp:spPr>
        <a:xfrm>
          <a:off x="2478561" y="1652276"/>
          <a:ext cx="86703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2641130" y="1730956"/>
          <a:ext cx="8507748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GOSPODARSTWA ROLNE W LICZBACH</a:t>
          </a:r>
        </a:p>
      </dsp:txBody>
      <dsp:txXfrm>
        <a:off x="2641130" y="1730956"/>
        <a:ext cx="8507748" cy="1573596"/>
      </dsp:txXfrm>
    </dsp:sp>
    <dsp:sp modelId="{BBAE129E-FF7F-41AA-9CAC-C4AF8E8F9102}">
      <dsp:nvSpPr>
        <dsp:cNvPr id="0" name=""/>
        <dsp:cNvSpPr/>
      </dsp:nvSpPr>
      <dsp:spPr>
        <a:xfrm>
          <a:off x="2478561" y="3304553"/>
          <a:ext cx="86703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2641130" y="3383233"/>
          <a:ext cx="8507748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200" b="0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41130" y="3383233"/>
        <a:ext cx="8507748" cy="1573596"/>
      </dsp:txXfrm>
    </dsp:sp>
    <dsp:sp modelId="{62176194-8491-4794-84F8-51C2C7CF90CE}">
      <dsp:nvSpPr>
        <dsp:cNvPr id="0" name=""/>
        <dsp:cNvSpPr/>
      </dsp:nvSpPr>
      <dsp:spPr>
        <a:xfrm>
          <a:off x="2478561" y="4956830"/>
          <a:ext cx="86703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0"/>
          <a:ext cx="113252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0"/>
          <a:ext cx="2653764" cy="5035510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Gospodarstwa rolne</a:t>
          </a:r>
        </a:p>
      </dsp:txBody>
      <dsp:txXfrm>
        <a:off x="0" y="0"/>
        <a:ext cx="2653764" cy="5035510"/>
      </dsp:txXfrm>
    </dsp:sp>
    <dsp:sp modelId="{641702D1-9AA2-4E3D-B258-1D4314D05196}">
      <dsp:nvSpPr>
        <dsp:cNvPr id="0" name=""/>
        <dsp:cNvSpPr/>
      </dsp:nvSpPr>
      <dsp:spPr>
        <a:xfrm>
          <a:off x="2816343" y="78679"/>
          <a:ext cx="850829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Liczba wszystkich gospodarstw gospodarstw rolnych – 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ok 1,3 mln</a:t>
          </a:r>
        </a:p>
      </dsp:txBody>
      <dsp:txXfrm>
        <a:off x="2816343" y="78679"/>
        <a:ext cx="8508296" cy="1573596"/>
      </dsp:txXfrm>
    </dsp:sp>
    <dsp:sp modelId="{E713AE68-CE08-4892-8AF4-C80458744903}">
      <dsp:nvSpPr>
        <dsp:cNvPr id="0" name=""/>
        <dsp:cNvSpPr/>
      </dsp:nvSpPr>
      <dsp:spPr>
        <a:xfrm>
          <a:off x="2653764" y="1652276"/>
          <a:ext cx="86708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2816343" y="1730956"/>
          <a:ext cx="850829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Liczba gospodarstw rolnych w województwie łódzkim – ok 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117,0 tys.</a:t>
          </a:r>
        </a:p>
      </dsp:txBody>
      <dsp:txXfrm>
        <a:off x="2816343" y="1730956"/>
        <a:ext cx="8508296" cy="1573596"/>
      </dsp:txXfrm>
    </dsp:sp>
    <dsp:sp modelId="{BBAE129E-FF7F-41AA-9CAC-C4AF8E8F9102}">
      <dsp:nvSpPr>
        <dsp:cNvPr id="0" name=""/>
        <dsp:cNvSpPr/>
      </dsp:nvSpPr>
      <dsp:spPr>
        <a:xfrm>
          <a:off x="2653764" y="3304553"/>
          <a:ext cx="86708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2816343" y="3383233"/>
          <a:ext cx="850829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Liczba gospodarstw rolnych ubezpieczonych w TUW-</a:t>
          </a:r>
          <a:r>
            <a:rPr lang="pl-PL" sz="2400" b="0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ie</a:t>
          </a: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– 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ok ???</a:t>
          </a:r>
          <a:endParaRPr lang="pl-PL" sz="32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16343" y="3383233"/>
        <a:ext cx="8508296" cy="1573596"/>
      </dsp:txXfrm>
    </dsp:sp>
    <dsp:sp modelId="{62176194-8491-4794-84F8-51C2C7CF90CE}">
      <dsp:nvSpPr>
        <dsp:cNvPr id="0" name=""/>
        <dsp:cNvSpPr/>
      </dsp:nvSpPr>
      <dsp:spPr>
        <a:xfrm>
          <a:off x="2653764" y="4956830"/>
          <a:ext cx="86708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0"/>
          <a:ext cx="113252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0"/>
          <a:ext cx="1813910" cy="5035510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Kącik porad</a:t>
          </a:r>
        </a:p>
      </dsp:txBody>
      <dsp:txXfrm>
        <a:off x="0" y="0"/>
        <a:ext cx="1813910" cy="5035510"/>
      </dsp:txXfrm>
    </dsp:sp>
    <dsp:sp modelId="{641702D1-9AA2-4E3D-B258-1D4314D05196}">
      <dsp:nvSpPr>
        <dsp:cNvPr id="0" name=""/>
        <dsp:cNvSpPr/>
      </dsp:nvSpPr>
      <dsp:spPr>
        <a:xfrm>
          <a:off x="1972507" y="78679"/>
          <a:ext cx="8299930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972507" y="78679"/>
        <a:ext cx="8299930" cy="1573596"/>
      </dsp:txXfrm>
    </dsp:sp>
    <dsp:sp modelId="{E713AE68-CE08-4892-8AF4-C80458744903}">
      <dsp:nvSpPr>
        <dsp:cNvPr id="0" name=""/>
        <dsp:cNvSpPr/>
      </dsp:nvSpPr>
      <dsp:spPr>
        <a:xfrm>
          <a:off x="1813910" y="1652276"/>
          <a:ext cx="84585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1972507" y="1730956"/>
          <a:ext cx="935194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l-PL" sz="36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Jak uniknąć kłopotów i nie zostać klientem UFG </a:t>
          </a:r>
          <a:endParaRPr lang="pl-PL" sz="3600" b="1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972507" y="1730956"/>
        <a:ext cx="9351946" cy="1573596"/>
      </dsp:txXfrm>
    </dsp:sp>
    <dsp:sp modelId="{BBAE129E-FF7F-41AA-9CAC-C4AF8E8F9102}">
      <dsp:nvSpPr>
        <dsp:cNvPr id="0" name=""/>
        <dsp:cNvSpPr/>
      </dsp:nvSpPr>
      <dsp:spPr>
        <a:xfrm>
          <a:off x="1813910" y="3304553"/>
          <a:ext cx="84585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1972507" y="3383233"/>
          <a:ext cx="8299930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2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972507" y="3383233"/>
        <a:ext cx="8299930" cy="1573596"/>
      </dsp:txXfrm>
    </dsp:sp>
    <dsp:sp modelId="{62176194-8491-4794-84F8-51C2C7CF90CE}">
      <dsp:nvSpPr>
        <dsp:cNvPr id="0" name=""/>
        <dsp:cNvSpPr/>
      </dsp:nvSpPr>
      <dsp:spPr>
        <a:xfrm>
          <a:off x="1813910" y="4956830"/>
          <a:ext cx="84585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0"/>
          <a:ext cx="113252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0"/>
          <a:ext cx="2073920" cy="5035510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Kącik porad </a:t>
          </a:r>
        </a:p>
      </dsp:txBody>
      <dsp:txXfrm>
        <a:off x="0" y="0"/>
        <a:ext cx="2073920" cy="5035510"/>
      </dsp:txXfrm>
    </dsp:sp>
    <dsp:sp modelId="{641702D1-9AA2-4E3D-B258-1D4314D05196}">
      <dsp:nvSpPr>
        <dsp:cNvPr id="0" name=""/>
        <dsp:cNvSpPr/>
      </dsp:nvSpPr>
      <dsp:spPr>
        <a:xfrm>
          <a:off x="2243798" y="78679"/>
          <a:ext cx="8890301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Kupując samochód sprawdź do kiedy jest ważna polisa OC. Pilnuj terminu końca polisy. Pamiętaj o zawarciu nowej polisy na zakupiony samochód</a:t>
          </a:r>
        </a:p>
      </dsp:txBody>
      <dsp:txXfrm>
        <a:off x="2243798" y="78679"/>
        <a:ext cx="8890301" cy="1573596"/>
      </dsp:txXfrm>
    </dsp:sp>
    <dsp:sp modelId="{E713AE68-CE08-4892-8AF4-C80458744903}">
      <dsp:nvSpPr>
        <dsp:cNvPr id="0" name=""/>
        <dsp:cNvSpPr/>
      </dsp:nvSpPr>
      <dsp:spPr>
        <a:xfrm>
          <a:off x="2073920" y="1652276"/>
          <a:ext cx="90601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2243798" y="1730956"/>
          <a:ext cx="8890301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Zmieniając firmę ubezpieczeniową, pamiętaj o złożeniu wypowiedzenia. Unikniesz podwójnego opłacania za polisy</a:t>
          </a:r>
        </a:p>
      </dsp:txBody>
      <dsp:txXfrm>
        <a:off x="2243798" y="1730956"/>
        <a:ext cx="8890301" cy="1573596"/>
      </dsp:txXfrm>
    </dsp:sp>
    <dsp:sp modelId="{BBAE129E-FF7F-41AA-9CAC-C4AF8E8F9102}">
      <dsp:nvSpPr>
        <dsp:cNvPr id="0" name=""/>
        <dsp:cNvSpPr/>
      </dsp:nvSpPr>
      <dsp:spPr>
        <a:xfrm>
          <a:off x="2073920" y="3304553"/>
          <a:ext cx="90601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2243798" y="3383233"/>
          <a:ext cx="8890301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Sprawdź wszystkie dane przed podpisaniem polisy u agenta, w szczególności okres ubezpieczenia</a:t>
          </a:r>
          <a:endParaRPr lang="pl-PL" sz="32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43798" y="3383233"/>
        <a:ext cx="8890301" cy="1573596"/>
      </dsp:txXfrm>
    </dsp:sp>
    <dsp:sp modelId="{62176194-8491-4794-84F8-51C2C7CF90CE}">
      <dsp:nvSpPr>
        <dsp:cNvPr id="0" name=""/>
        <dsp:cNvSpPr/>
      </dsp:nvSpPr>
      <dsp:spPr>
        <a:xfrm>
          <a:off x="2073920" y="4956830"/>
          <a:ext cx="90601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0"/>
          <a:ext cx="113252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0"/>
          <a:ext cx="2073920" cy="5035510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Kącik porad </a:t>
          </a:r>
        </a:p>
      </dsp:txBody>
      <dsp:txXfrm>
        <a:off x="0" y="0"/>
        <a:ext cx="2073920" cy="5035510"/>
      </dsp:txXfrm>
    </dsp:sp>
    <dsp:sp modelId="{641702D1-9AA2-4E3D-B258-1D4314D05196}">
      <dsp:nvSpPr>
        <dsp:cNvPr id="0" name=""/>
        <dsp:cNvSpPr/>
      </dsp:nvSpPr>
      <dsp:spPr>
        <a:xfrm>
          <a:off x="2243798" y="78679"/>
          <a:ext cx="8890301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Zgłaszaj wszystkie zmiany w trakcie trwania polisy</a:t>
          </a:r>
        </a:p>
      </dsp:txBody>
      <dsp:txXfrm>
        <a:off x="2243798" y="78679"/>
        <a:ext cx="8890301" cy="1573596"/>
      </dsp:txXfrm>
    </dsp:sp>
    <dsp:sp modelId="{E713AE68-CE08-4892-8AF4-C80458744903}">
      <dsp:nvSpPr>
        <dsp:cNvPr id="0" name=""/>
        <dsp:cNvSpPr/>
      </dsp:nvSpPr>
      <dsp:spPr>
        <a:xfrm>
          <a:off x="2073920" y="1652276"/>
          <a:ext cx="90601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2243798" y="1730956"/>
          <a:ext cx="8890301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Pamiętaj i opłacaj składkę za polisę/raty składki. Unikniesz przerwy w ubezpieczeniu</a:t>
          </a:r>
        </a:p>
      </dsp:txBody>
      <dsp:txXfrm>
        <a:off x="2243798" y="1730956"/>
        <a:ext cx="8890301" cy="1573596"/>
      </dsp:txXfrm>
    </dsp:sp>
    <dsp:sp modelId="{BBAE129E-FF7F-41AA-9CAC-C4AF8E8F9102}">
      <dsp:nvSpPr>
        <dsp:cNvPr id="0" name=""/>
        <dsp:cNvSpPr/>
      </dsp:nvSpPr>
      <dsp:spPr>
        <a:xfrm>
          <a:off x="2073920" y="3304553"/>
          <a:ext cx="90601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2243798" y="3383233"/>
          <a:ext cx="8890301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Podczas zdarzenia drogowego pamiętaj, że są 4 przypadki kiedy Towarzystwo ma prawo zwrócić się do sprawcy szkody z regresem</a:t>
          </a:r>
          <a:endParaRPr lang="pl-PL" sz="32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43798" y="3383233"/>
        <a:ext cx="8890301" cy="1573596"/>
      </dsp:txXfrm>
    </dsp:sp>
    <dsp:sp modelId="{62176194-8491-4794-84F8-51C2C7CF90CE}">
      <dsp:nvSpPr>
        <dsp:cNvPr id="0" name=""/>
        <dsp:cNvSpPr/>
      </dsp:nvSpPr>
      <dsp:spPr>
        <a:xfrm>
          <a:off x="2073920" y="4956830"/>
          <a:ext cx="90601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2458"/>
          <a:ext cx="113252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2458"/>
          <a:ext cx="2661155" cy="5030592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Portal rolnika</a:t>
          </a:r>
        </a:p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pl-PL" sz="2400" b="1" kern="1200" dirty="0">
              <a:solidFill>
                <a:srgbClr val="0E2C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https://tuw.pl/portal-rolnika</a:t>
          </a:r>
          <a:r>
            <a:rPr lang="pl-PL" sz="2400" kern="1200" dirty="0">
              <a:solidFill>
                <a:srgbClr val="0E2C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409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	</a:t>
          </a: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</a:p>
      </dsp:txBody>
      <dsp:txXfrm>
        <a:off x="0" y="2458"/>
        <a:ext cx="2661155" cy="5030592"/>
      </dsp:txXfrm>
    </dsp:sp>
    <dsp:sp modelId="{641702D1-9AA2-4E3D-B258-1D4314D05196}">
      <dsp:nvSpPr>
        <dsp:cNvPr id="0" name=""/>
        <dsp:cNvSpPr/>
      </dsp:nvSpPr>
      <dsp:spPr>
        <a:xfrm>
          <a:off x="2823402" y="81061"/>
          <a:ext cx="8490932" cy="1572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Bieżące informacje </a:t>
          </a:r>
        </a:p>
      </dsp:txBody>
      <dsp:txXfrm>
        <a:off x="2823402" y="81061"/>
        <a:ext cx="8490932" cy="1572060"/>
      </dsp:txXfrm>
    </dsp:sp>
    <dsp:sp modelId="{E713AE68-CE08-4892-8AF4-C80458744903}">
      <dsp:nvSpPr>
        <dsp:cNvPr id="0" name=""/>
        <dsp:cNvSpPr/>
      </dsp:nvSpPr>
      <dsp:spPr>
        <a:xfrm>
          <a:off x="2661155" y="1653121"/>
          <a:ext cx="86531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2823402" y="1731724"/>
          <a:ext cx="8490932" cy="1572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Porady dotyczące rolnictwa</a:t>
          </a:r>
        </a:p>
      </dsp:txBody>
      <dsp:txXfrm>
        <a:off x="2823402" y="1731724"/>
        <a:ext cx="8490932" cy="1572060"/>
      </dsp:txXfrm>
    </dsp:sp>
    <dsp:sp modelId="{BBAE129E-FF7F-41AA-9CAC-C4AF8E8F9102}">
      <dsp:nvSpPr>
        <dsp:cNvPr id="0" name=""/>
        <dsp:cNvSpPr/>
      </dsp:nvSpPr>
      <dsp:spPr>
        <a:xfrm>
          <a:off x="2661155" y="3303785"/>
          <a:ext cx="86531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2823402" y="3382388"/>
          <a:ext cx="8490932" cy="1572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E2C68"/>
              </a:solidFill>
              <a:latin typeface="Calibri" panose="020F0502020204030204" pitchFamily="34" charset="0"/>
              <a:cs typeface="Calibri" panose="020F0502020204030204" pitchFamily="34" charset="0"/>
            </a:rPr>
            <a:t>Oferta Towarzystwa </a:t>
          </a:r>
        </a:p>
      </dsp:txBody>
      <dsp:txXfrm>
        <a:off x="2823402" y="3382388"/>
        <a:ext cx="8490932" cy="1572060"/>
      </dsp:txXfrm>
    </dsp:sp>
    <dsp:sp modelId="{62176194-8491-4794-84F8-51C2C7CF90CE}">
      <dsp:nvSpPr>
        <dsp:cNvPr id="0" name=""/>
        <dsp:cNvSpPr/>
      </dsp:nvSpPr>
      <dsp:spPr>
        <a:xfrm>
          <a:off x="2661155" y="4954448"/>
          <a:ext cx="86531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0"/>
          <a:ext cx="113252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0"/>
          <a:ext cx="2661155" cy="5035510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Portal rolnika</a:t>
          </a:r>
        </a:p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Koła Gospodyń </a:t>
          </a: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409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	</a:t>
          </a: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Wiejskich</a:t>
          </a:r>
        </a:p>
      </dsp:txBody>
      <dsp:txXfrm>
        <a:off x="0" y="0"/>
        <a:ext cx="2661155" cy="5035510"/>
      </dsp:txXfrm>
    </dsp:sp>
    <dsp:sp modelId="{641702D1-9AA2-4E3D-B258-1D4314D05196}">
      <dsp:nvSpPr>
        <dsp:cNvPr id="0" name=""/>
        <dsp:cNvSpPr/>
      </dsp:nvSpPr>
      <dsp:spPr>
        <a:xfrm>
          <a:off x="2823402" y="78679"/>
          <a:ext cx="8490932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Teraźniejszość, cel działania i misja</a:t>
          </a:r>
        </a:p>
      </dsp:txBody>
      <dsp:txXfrm>
        <a:off x="2823402" y="78679"/>
        <a:ext cx="8490932" cy="1573596"/>
      </dsp:txXfrm>
    </dsp:sp>
    <dsp:sp modelId="{E713AE68-CE08-4892-8AF4-C80458744903}">
      <dsp:nvSpPr>
        <dsp:cNvPr id="0" name=""/>
        <dsp:cNvSpPr/>
      </dsp:nvSpPr>
      <dsp:spPr>
        <a:xfrm>
          <a:off x="2661155" y="1652276"/>
          <a:ext cx="86531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2823402" y="1730956"/>
          <a:ext cx="8490932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Pomoc publiczna i inne źródła dochodu</a:t>
          </a:r>
        </a:p>
      </dsp:txBody>
      <dsp:txXfrm>
        <a:off x="2823402" y="1730956"/>
        <a:ext cx="8490932" cy="1573596"/>
      </dsp:txXfrm>
    </dsp:sp>
    <dsp:sp modelId="{BBAE129E-FF7F-41AA-9CAC-C4AF8E8F9102}">
      <dsp:nvSpPr>
        <dsp:cNvPr id="0" name=""/>
        <dsp:cNvSpPr/>
      </dsp:nvSpPr>
      <dsp:spPr>
        <a:xfrm>
          <a:off x="2661155" y="3304553"/>
          <a:ext cx="86531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2823402" y="3383233"/>
          <a:ext cx="8490932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E2C68"/>
              </a:solidFill>
              <a:latin typeface="Calibri" panose="020F0502020204030204" pitchFamily="34" charset="0"/>
              <a:cs typeface="Calibri" panose="020F0502020204030204" pitchFamily="34" charset="0"/>
            </a:rPr>
            <a:t>Oferta Towarzystwa dla KGW</a:t>
          </a:r>
        </a:p>
      </dsp:txBody>
      <dsp:txXfrm>
        <a:off x="2823402" y="3383233"/>
        <a:ext cx="8490932" cy="1573596"/>
      </dsp:txXfrm>
    </dsp:sp>
    <dsp:sp modelId="{62176194-8491-4794-84F8-51C2C7CF90CE}">
      <dsp:nvSpPr>
        <dsp:cNvPr id="0" name=""/>
        <dsp:cNvSpPr/>
      </dsp:nvSpPr>
      <dsp:spPr>
        <a:xfrm>
          <a:off x="2661155" y="4956830"/>
          <a:ext cx="86531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5083E-CB08-440C-AD17-793A4B12D135}">
      <dsp:nvSpPr>
        <dsp:cNvPr id="0" name=""/>
        <dsp:cNvSpPr/>
      </dsp:nvSpPr>
      <dsp:spPr>
        <a:xfrm>
          <a:off x="0" y="0"/>
          <a:ext cx="6570453" cy="11792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Składka przypisana 720 182 tys. zł </a:t>
          </a:r>
          <a:br>
            <a:rPr lang="pl-PL" sz="2000" b="1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r>
            <a:rPr lang="pl-PL" sz="2000" b="1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(dynamika 103 %)</a:t>
          </a:r>
          <a:endParaRPr lang="en-US" sz="2000" b="1" kern="1200" dirty="0"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432012" y="0"/>
        <a:ext cx="5138440" cy="1179219"/>
      </dsp:txXfrm>
    </dsp:sp>
    <dsp:sp modelId="{C30866FE-6D0F-4C06-AEAB-A2F46658F7EA}">
      <dsp:nvSpPr>
        <dsp:cNvPr id="0" name=""/>
        <dsp:cNvSpPr/>
      </dsp:nvSpPr>
      <dsp:spPr>
        <a:xfrm>
          <a:off x="117921" y="117921"/>
          <a:ext cx="1314090" cy="9433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D6159F-CEA1-4618-82FF-C5372E8C54C0}">
      <dsp:nvSpPr>
        <dsp:cNvPr id="0" name=""/>
        <dsp:cNvSpPr/>
      </dsp:nvSpPr>
      <dsp:spPr>
        <a:xfrm>
          <a:off x="0" y="1297141"/>
          <a:ext cx="6570453" cy="11792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9600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Liczba zawartych umów 4 035 tys. </a:t>
          </a:r>
          <a:endParaRPr lang="en-US" sz="2000" b="1" kern="1200" dirty="0"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432012" y="1297141"/>
        <a:ext cx="5138440" cy="1179219"/>
      </dsp:txXfrm>
    </dsp:sp>
    <dsp:sp modelId="{9FC58257-86B9-46FD-A53D-267B76B13FC3}">
      <dsp:nvSpPr>
        <dsp:cNvPr id="0" name=""/>
        <dsp:cNvSpPr/>
      </dsp:nvSpPr>
      <dsp:spPr>
        <a:xfrm>
          <a:off x="117921" y="1415063"/>
          <a:ext cx="1314090" cy="9433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7400C21-7524-4F09-ABC7-3BFFE22AA5A1}">
      <dsp:nvSpPr>
        <dsp:cNvPr id="0" name=""/>
        <dsp:cNvSpPr/>
      </dsp:nvSpPr>
      <dsp:spPr>
        <a:xfrm>
          <a:off x="0" y="2594282"/>
          <a:ext cx="6570453" cy="11792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9600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ponad 2 miliony członków	</a:t>
          </a:r>
          <a:br>
            <a:rPr lang="pl-PL" sz="2000" b="1" kern="1200" dirty="0"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endParaRPr lang="en-US" sz="2000" b="1" kern="1200" dirty="0"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432012" y="2594282"/>
        <a:ext cx="5138440" cy="1179219"/>
      </dsp:txXfrm>
    </dsp:sp>
    <dsp:sp modelId="{AFA64192-1138-43B3-B1E8-F25A7E74765A}">
      <dsp:nvSpPr>
        <dsp:cNvPr id="0" name=""/>
        <dsp:cNvSpPr/>
      </dsp:nvSpPr>
      <dsp:spPr>
        <a:xfrm>
          <a:off x="117921" y="2712204"/>
          <a:ext cx="1314090" cy="9433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l="-26000" r="-2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0"/>
          <a:ext cx="111537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0"/>
          <a:ext cx="2478561" cy="5035510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Pozycja </a:t>
          </a:r>
        </a:p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TUW „TUW” </a:t>
          </a:r>
        </a:p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na rynku </a:t>
          </a:r>
        </a:p>
      </dsp:txBody>
      <dsp:txXfrm>
        <a:off x="0" y="0"/>
        <a:ext cx="2478561" cy="5035510"/>
      </dsp:txXfrm>
    </dsp:sp>
    <dsp:sp modelId="{641702D1-9AA2-4E3D-B258-1D4314D05196}">
      <dsp:nvSpPr>
        <dsp:cNvPr id="0" name=""/>
        <dsp:cNvSpPr/>
      </dsp:nvSpPr>
      <dsp:spPr>
        <a:xfrm>
          <a:off x="2641130" y="78679"/>
          <a:ext cx="8507748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od 32 lat ubezpieczamy polskich rolników, zapewniając kompleksową ofertę ubezpieczenia całych gospodarstw rolnych,</a:t>
          </a:r>
        </a:p>
      </dsp:txBody>
      <dsp:txXfrm>
        <a:off x="2641130" y="78679"/>
        <a:ext cx="8507748" cy="1573596"/>
      </dsp:txXfrm>
    </dsp:sp>
    <dsp:sp modelId="{E713AE68-CE08-4892-8AF4-C80458744903}">
      <dsp:nvSpPr>
        <dsp:cNvPr id="0" name=""/>
        <dsp:cNvSpPr/>
      </dsp:nvSpPr>
      <dsp:spPr>
        <a:xfrm>
          <a:off x="2478561" y="1652276"/>
          <a:ext cx="86703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2641130" y="1730956"/>
          <a:ext cx="8507748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zaufało nam ok. 20% rolników - ubezpieczamy ponad 182 tys. gospodarstw rolnych,</a:t>
          </a:r>
        </a:p>
      </dsp:txBody>
      <dsp:txXfrm>
        <a:off x="2641130" y="1730956"/>
        <a:ext cx="8507748" cy="1573596"/>
      </dsp:txXfrm>
    </dsp:sp>
    <dsp:sp modelId="{BBAE129E-FF7F-41AA-9CAC-C4AF8E8F9102}">
      <dsp:nvSpPr>
        <dsp:cNvPr id="0" name=""/>
        <dsp:cNvSpPr/>
      </dsp:nvSpPr>
      <dsp:spPr>
        <a:xfrm>
          <a:off x="2478561" y="3304553"/>
          <a:ext cx="86703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2641130" y="3383233"/>
          <a:ext cx="8507748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od 2006 r., czyli od samego początku programu dopłatowego, zapewniamy naszym Członkom możliwość skorzystania z dopłat do składki z budżetu państwa w ubezpieczeniu upraw i zwierząt</a:t>
          </a:r>
          <a:r>
            <a:rPr lang="pl-PL" sz="3200" b="0" kern="1200" dirty="0">
              <a:solidFill>
                <a:srgbClr val="004090"/>
              </a:solidFill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2641130" y="3383233"/>
        <a:ext cx="8507748" cy="1573596"/>
      </dsp:txXfrm>
    </dsp:sp>
    <dsp:sp modelId="{62176194-8491-4794-84F8-51C2C7CF90CE}">
      <dsp:nvSpPr>
        <dsp:cNvPr id="0" name=""/>
        <dsp:cNvSpPr/>
      </dsp:nvSpPr>
      <dsp:spPr>
        <a:xfrm>
          <a:off x="2478561" y="4956830"/>
          <a:ext cx="86703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20583-0E3C-4731-A38B-2E2E755E48EF}">
      <dsp:nvSpPr>
        <dsp:cNvPr id="0" name=""/>
        <dsp:cNvSpPr/>
      </dsp:nvSpPr>
      <dsp:spPr>
        <a:xfrm>
          <a:off x="0" y="7086"/>
          <a:ext cx="9244012" cy="90042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1950B5-8339-405C-8E1B-BE1F30DD3763}">
      <dsp:nvSpPr>
        <dsp:cNvPr id="0" name=""/>
        <dsp:cNvSpPr/>
      </dsp:nvSpPr>
      <dsp:spPr>
        <a:xfrm>
          <a:off x="272378" y="209682"/>
          <a:ext cx="495717" cy="4952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166DCF-79AB-4C03-8F1F-4186399AF673}">
      <dsp:nvSpPr>
        <dsp:cNvPr id="0" name=""/>
        <dsp:cNvSpPr/>
      </dsp:nvSpPr>
      <dsp:spPr>
        <a:xfrm>
          <a:off x="1040473" y="7086"/>
          <a:ext cx="8187515" cy="928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73" tIns="98273" rIns="98273" bIns="9827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Działania mające na celu upowszechnianie idei wzajemności ubezpieczeniowej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 budowanie świadomości ubezpieczeniowej.</a:t>
          </a:r>
          <a:endParaRPr lang="en-US" sz="1600" b="0" kern="1200" dirty="0">
            <a:solidFill>
              <a:srgbClr val="00206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040473" y="7086"/>
        <a:ext cx="8187515" cy="928561"/>
      </dsp:txXfrm>
    </dsp:sp>
    <dsp:sp modelId="{699A1E7A-CE6B-4C35-9FA4-981D20D41F38}">
      <dsp:nvSpPr>
        <dsp:cNvPr id="0" name=""/>
        <dsp:cNvSpPr/>
      </dsp:nvSpPr>
      <dsp:spPr>
        <a:xfrm>
          <a:off x="0" y="1167788"/>
          <a:ext cx="9244012" cy="90042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D7598C-2CCA-46ED-97DF-F6F40C231E8D}">
      <dsp:nvSpPr>
        <dsp:cNvPr id="0" name=""/>
        <dsp:cNvSpPr/>
      </dsp:nvSpPr>
      <dsp:spPr>
        <a:xfrm>
          <a:off x="272378" y="1370384"/>
          <a:ext cx="495717" cy="4952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803E35-FCA0-439C-8285-F67259BD11FF}">
      <dsp:nvSpPr>
        <dsp:cNvPr id="0" name=""/>
        <dsp:cNvSpPr/>
      </dsp:nvSpPr>
      <dsp:spPr>
        <a:xfrm>
          <a:off x="1040473" y="1167788"/>
          <a:ext cx="8187515" cy="928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73" tIns="98273" rIns="98273" bIns="9827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Rozwój oferty produktowej, tak aby jeszcze lepiej odpowiadała na potrzeby ubezpieczeniowe naszych członków,  a także pozwoliła zwiększyć udział środowiska rolniczego w społeczności </a:t>
          </a:r>
          <a:b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TUW-</a:t>
          </a:r>
          <a:r>
            <a:rPr kumimoji="0" lang="pl-PL" sz="1600" i="0" u="none" strike="noStrike" kern="1200" cap="none" spc="0" normalizeH="0" baseline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owskiej</a:t>
          </a:r>
          <a: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.</a:t>
          </a:r>
          <a:endParaRPr kumimoji="0" lang="en-US" sz="1600" i="0" u="none" strike="noStrike" kern="1200" cap="none" spc="0" normalizeH="0" baseline="0" dirty="0">
            <a:ln>
              <a:noFill/>
            </a:ln>
            <a:solidFill>
              <a:srgbClr val="002060"/>
            </a:solidFill>
            <a:effectLst/>
            <a:uLnTx/>
            <a:uFillTx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040473" y="1167788"/>
        <a:ext cx="8187515" cy="928561"/>
      </dsp:txXfrm>
    </dsp:sp>
    <dsp:sp modelId="{AC35D2C3-E292-4E62-9014-DACFBEC05B6E}">
      <dsp:nvSpPr>
        <dsp:cNvPr id="0" name=""/>
        <dsp:cNvSpPr/>
      </dsp:nvSpPr>
      <dsp:spPr>
        <a:xfrm>
          <a:off x="0" y="2328491"/>
          <a:ext cx="9244012" cy="90042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1AAB4F-C48C-4893-831F-FD92A54F8E3F}">
      <dsp:nvSpPr>
        <dsp:cNvPr id="0" name=""/>
        <dsp:cNvSpPr/>
      </dsp:nvSpPr>
      <dsp:spPr>
        <a:xfrm>
          <a:off x="272378" y="2531086"/>
          <a:ext cx="495717" cy="4952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FA7FAF-0443-406E-8F31-622B714FEA4C}">
      <dsp:nvSpPr>
        <dsp:cNvPr id="0" name=""/>
        <dsp:cNvSpPr/>
      </dsp:nvSpPr>
      <dsp:spPr>
        <a:xfrm>
          <a:off x="1040473" y="2328491"/>
          <a:ext cx="8187515" cy="928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73" tIns="98273" rIns="98273" bIns="9827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Aktywny udział w realizacji przedsięwzięć mających na celu poprawę bezpieczeństwa mieszkańców ubezpieczonych miast i wsi.</a:t>
          </a:r>
          <a:endParaRPr kumimoji="0" lang="en-US" sz="1600" i="0" u="none" strike="noStrike" kern="1200" cap="none" spc="0" normalizeH="0" baseline="0" dirty="0">
            <a:ln>
              <a:noFill/>
            </a:ln>
            <a:solidFill>
              <a:srgbClr val="002060"/>
            </a:solidFill>
            <a:effectLst/>
            <a:uLnTx/>
            <a:uFillTx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040473" y="2328491"/>
        <a:ext cx="8187515" cy="928561"/>
      </dsp:txXfrm>
    </dsp:sp>
    <dsp:sp modelId="{E49C98FB-6194-401D-8FB5-59D1BAB019DB}">
      <dsp:nvSpPr>
        <dsp:cNvPr id="0" name=""/>
        <dsp:cNvSpPr/>
      </dsp:nvSpPr>
      <dsp:spPr>
        <a:xfrm>
          <a:off x="0" y="3489193"/>
          <a:ext cx="9244012" cy="90042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DE1F27-E48A-4D72-9E57-CF8A824DA6A9}">
      <dsp:nvSpPr>
        <dsp:cNvPr id="0" name=""/>
        <dsp:cNvSpPr/>
      </dsp:nvSpPr>
      <dsp:spPr>
        <a:xfrm>
          <a:off x="272378" y="3691788"/>
          <a:ext cx="495717" cy="49523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FDED2A-D747-4D80-9AB1-DE37ECDF8882}">
      <dsp:nvSpPr>
        <dsp:cNvPr id="0" name=""/>
        <dsp:cNvSpPr/>
      </dsp:nvSpPr>
      <dsp:spPr>
        <a:xfrm>
          <a:off x="1040473" y="3489193"/>
          <a:ext cx="8187515" cy="928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73" tIns="98273" rIns="98273" bIns="9827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Promowanie polskiego rolnictwa, polskiej żywności i przedsiębiorczości w szczególności opierającej się na założeniach ekonomii społecznej.</a:t>
          </a:r>
        </a:p>
      </dsp:txBody>
      <dsp:txXfrm>
        <a:off x="1040473" y="3489193"/>
        <a:ext cx="8187515" cy="928561"/>
      </dsp:txXfrm>
    </dsp:sp>
    <dsp:sp modelId="{C74DC85E-26DF-43D3-A762-D4A7DEA013A2}">
      <dsp:nvSpPr>
        <dsp:cNvPr id="0" name=""/>
        <dsp:cNvSpPr/>
      </dsp:nvSpPr>
      <dsp:spPr>
        <a:xfrm>
          <a:off x="0" y="4649895"/>
          <a:ext cx="9244012" cy="90042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B96B4E-F387-4032-ABB6-A2E5B3DC68B6}">
      <dsp:nvSpPr>
        <dsp:cNvPr id="0" name=""/>
        <dsp:cNvSpPr/>
      </dsp:nvSpPr>
      <dsp:spPr>
        <a:xfrm>
          <a:off x="272378" y="4852490"/>
          <a:ext cx="495717" cy="49523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B689E5-FC3E-49E7-9311-1225FA600588}">
      <dsp:nvSpPr>
        <dsp:cNvPr id="0" name=""/>
        <dsp:cNvSpPr/>
      </dsp:nvSpPr>
      <dsp:spPr>
        <a:xfrm>
          <a:off x="1040473" y="4649895"/>
          <a:ext cx="8187515" cy="928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73" tIns="98273" rIns="98273" bIns="9827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l-PL" sz="1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Współpraca z samorządem rolniczym w celu wdrożenia rozwiązań, które umożliwią szybkie reagowanie i udzielanie niezbędnej pomocy poszkodowanym w przypadku wystąpienia szkód masowych w szczególności spowodowanych gwałtownymi zjawiskami klimatycznymi.</a:t>
          </a:r>
        </a:p>
      </dsp:txBody>
      <dsp:txXfrm>
        <a:off x="1040473" y="4649895"/>
        <a:ext cx="8187515" cy="9285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2462"/>
          <a:ext cx="112919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2462"/>
          <a:ext cx="2672678" cy="5045902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ZWC „GOSPODARZ”</a:t>
          </a:r>
        </a:p>
      </dsp:txBody>
      <dsp:txXfrm>
        <a:off x="0" y="2462"/>
        <a:ext cx="2672678" cy="5045902"/>
      </dsp:txXfrm>
    </dsp:sp>
    <dsp:sp modelId="{641702D1-9AA2-4E3D-B258-1D4314D05196}">
      <dsp:nvSpPr>
        <dsp:cNvPr id="0" name=""/>
        <dsp:cNvSpPr/>
      </dsp:nvSpPr>
      <dsp:spPr>
        <a:xfrm>
          <a:off x="2834284" y="81227"/>
          <a:ext cx="8457365" cy="1575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Funkcjonuje od 18 lat, umowa pomiędzy IRWŁ, a TUW” TUW”</a:t>
          </a:r>
        </a:p>
      </dsp:txBody>
      <dsp:txXfrm>
        <a:off x="2834284" y="81227"/>
        <a:ext cx="8457365" cy="1575300"/>
      </dsp:txXfrm>
    </dsp:sp>
    <dsp:sp modelId="{E713AE68-CE08-4892-8AF4-C80458744903}">
      <dsp:nvSpPr>
        <dsp:cNvPr id="0" name=""/>
        <dsp:cNvSpPr/>
      </dsp:nvSpPr>
      <dsp:spPr>
        <a:xfrm>
          <a:off x="2672678" y="1656528"/>
          <a:ext cx="86189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2834284" y="1735293"/>
          <a:ext cx="8457365" cy="1575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Ubezpieczamy majątek rolników z województwa łódzkiego, zaufało nam ok. 70% rolników,</a:t>
          </a:r>
        </a:p>
      </dsp:txBody>
      <dsp:txXfrm>
        <a:off x="2834284" y="1735293"/>
        <a:ext cx="8457365" cy="1575300"/>
      </dsp:txXfrm>
    </dsp:sp>
    <dsp:sp modelId="{BBAE129E-FF7F-41AA-9CAC-C4AF8E8F9102}">
      <dsp:nvSpPr>
        <dsp:cNvPr id="0" name=""/>
        <dsp:cNvSpPr/>
      </dsp:nvSpPr>
      <dsp:spPr>
        <a:xfrm>
          <a:off x="2672678" y="3310593"/>
          <a:ext cx="86189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2834284" y="3389358"/>
          <a:ext cx="8457365" cy="1575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Korzyści z przynależności do ZWC: przeznaczenie części wypracowanej nadwyżki na cele m.in. prewencyjne, promocyjno-szkoleniowe.</a:t>
          </a:r>
          <a:endParaRPr lang="pl-PL" sz="3200" b="0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34284" y="3389358"/>
        <a:ext cx="8457365" cy="1575300"/>
      </dsp:txXfrm>
    </dsp:sp>
    <dsp:sp modelId="{62176194-8491-4794-84F8-51C2C7CF90CE}">
      <dsp:nvSpPr>
        <dsp:cNvPr id="0" name=""/>
        <dsp:cNvSpPr/>
      </dsp:nvSpPr>
      <dsp:spPr>
        <a:xfrm>
          <a:off x="2672678" y="4964659"/>
          <a:ext cx="86189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2462"/>
          <a:ext cx="112919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2462"/>
          <a:ext cx="2672678" cy="5045902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ZWC „JSWŁ”</a:t>
          </a:r>
        </a:p>
      </dsp:txBody>
      <dsp:txXfrm>
        <a:off x="0" y="2462"/>
        <a:ext cx="2672678" cy="5045902"/>
      </dsp:txXfrm>
    </dsp:sp>
    <dsp:sp modelId="{641702D1-9AA2-4E3D-B258-1D4314D05196}">
      <dsp:nvSpPr>
        <dsp:cNvPr id="0" name=""/>
        <dsp:cNvSpPr/>
      </dsp:nvSpPr>
      <dsp:spPr>
        <a:xfrm>
          <a:off x="2834284" y="81227"/>
          <a:ext cx="8457365" cy="1575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Funkcjonuje od 5 lat </a:t>
          </a:r>
        </a:p>
      </dsp:txBody>
      <dsp:txXfrm>
        <a:off x="2834284" y="81227"/>
        <a:ext cx="8457365" cy="1575300"/>
      </dsp:txXfrm>
    </dsp:sp>
    <dsp:sp modelId="{E713AE68-CE08-4892-8AF4-C80458744903}">
      <dsp:nvSpPr>
        <dsp:cNvPr id="0" name=""/>
        <dsp:cNvSpPr/>
      </dsp:nvSpPr>
      <dsp:spPr>
        <a:xfrm>
          <a:off x="2672678" y="1656528"/>
          <a:ext cx="86189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2834284" y="1735293"/>
          <a:ext cx="8457365" cy="1575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skupia 13 Gmin z terenu województwa łódzkiego,</a:t>
          </a:r>
        </a:p>
      </dsp:txBody>
      <dsp:txXfrm>
        <a:off x="2834284" y="1735293"/>
        <a:ext cx="8457365" cy="1575300"/>
      </dsp:txXfrm>
    </dsp:sp>
    <dsp:sp modelId="{BBAE129E-FF7F-41AA-9CAC-C4AF8E8F9102}">
      <dsp:nvSpPr>
        <dsp:cNvPr id="0" name=""/>
        <dsp:cNvSpPr/>
      </dsp:nvSpPr>
      <dsp:spPr>
        <a:xfrm>
          <a:off x="2672678" y="3310593"/>
          <a:ext cx="86189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2834284" y="3389358"/>
          <a:ext cx="8457365" cy="1575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Korzyści z przynależności do ZWC: przeznaczenie części wypracowanej nadwyżki na cele m.in. prewencyjne, promocyjno-szkoleniowe.</a:t>
          </a:r>
          <a:endParaRPr lang="pl-PL" sz="3200" b="0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34284" y="3389358"/>
        <a:ext cx="8457365" cy="1575300"/>
      </dsp:txXfrm>
    </dsp:sp>
    <dsp:sp modelId="{62176194-8491-4794-84F8-51C2C7CF90CE}">
      <dsp:nvSpPr>
        <dsp:cNvPr id="0" name=""/>
        <dsp:cNvSpPr/>
      </dsp:nvSpPr>
      <dsp:spPr>
        <a:xfrm>
          <a:off x="2672678" y="4964659"/>
          <a:ext cx="86189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0"/>
          <a:ext cx="113252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0"/>
          <a:ext cx="3236479" cy="4830715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l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Ubezpieczenia obowiązkowe	</a:t>
          </a:r>
        </a:p>
      </dsp:txBody>
      <dsp:txXfrm>
        <a:off x="0" y="0"/>
        <a:ext cx="3236479" cy="4830715"/>
      </dsp:txXfrm>
    </dsp:sp>
    <dsp:sp modelId="{641702D1-9AA2-4E3D-B258-1D4314D05196}">
      <dsp:nvSpPr>
        <dsp:cNvPr id="0" name=""/>
        <dsp:cNvSpPr/>
      </dsp:nvSpPr>
      <dsp:spPr>
        <a:xfrm>
          <a:off x="3387942" y="78679"/>
          <a:ext cx="792660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 Budynki rolne wchodzące w skład gospodarstwa rolnego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 OC rolnika </a:t>
          </a:r>
        </a:p>
      </dsp:txBody>
      <dsp:txXfrm>
        <a:off x="3387942" y="78679"/>
        <a:ext cx="7926606" cy="1573596"/>
      </dsp:txXfrm>
    </dsp:sp>
    <dsp:sp modelId="{E713AE68-CE08-4892-8AF4-C80458744903}">
      <dsp:nvSpPr>
        <dsp:cNvPr id="0" name=""/>
        <dsp:cNvSpPr/>
      </dsp:nvSpPr>
      <dsp:spPr>
        <a:xfrm>
          <a:off x="3236479" y="1652276"/>
          <a:ext cx="80780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3387942" y="1730956"/>
          <a:ext cx="792660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</a:t>
          </a: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Uprawy z dopłatami z budżetu państwa.</a:t>
          </a:r>
        </a:p>
      </dsp:txBody>
      <dsp:txXfrm>
        <a:off x="3387942" y="1730956"/>
        <a:ext cx="7926606" cy="1573596"/>
      </dsp:txXfrm>
    </dsp:sp>
    <dsp:sp modelId="{BBAE129E-FF7F-41AA-9CAC-C4AF8E8F9102}">
      <dsp:nvSpPr>
        <dsp:cNvPr id="0" name=""/>
        <dsp:cNvSpPr/>
      </dsp:nvSpPr>
      <dsp:spPr>
        <a:xfrm>
          <a:off x="3236479" y="3304553"/>
          <a:ext cx="80780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3387942" y="3383233"/>
          <a:ext cx="792660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 OC </a:t>
          </a:r>
          <a:r>
            <a:rPr lang="pl-PL" sz="2400" b="1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ppm</a:t>
          </a:r>
          <a:endParaRPr lang="pl-PL" sz="32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87942" y="3383233"/>
        <a:ext cx="7926606" cy="1573596"/>
      </dsp:txXfrm>
    </dsp:sp>
    <dsp:sp modelId="{62176194-8491-4794-84F8-51C2C7CF90CE}">
      <dsp:nvSpPr>
        <dsp:cNvPr id="0" name=""/>
        <dsp:cNvSpPr/>
      </dsp:nvSpPr>
      <dsp:spPr>
        <a:xfrm>
          <a:off x="3236479" y="4956830"/>
          <a:ext cx="807807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0"/>
          <a:ext cx="113252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0"/>
          <a:ext cx="2653764" cy="5035510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SUPER ROLNIK </a:t>
          </a:r>
        </a:p>
      </dsp:txBody>
      <dsp:txXfrm>
        <a:off x="0" y="0"/>
        <a:ext cx="2653764" cy="5035510"/>
      </dsp:txXfrm>
    </dsp:sp>
    <dsp:sp modelId="{641702D1-9AA2-4E3D-B258-1D4314D05196}">
      <dsp:nvSpPr>
        <dsp:cNvPr id="0" name=""/>
        <dsp:cNvSpPr/>
      </dsp:nvSpPr>
      <dsp:spPr>
        <a:xfrm>
          <a:off x="2816343" y="78679"/>
          <a:ext cx="850829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Kompleksowe ubezpieczenie budynków rolnych oraz mienia  </a:t>
          </a:r>
        </a:p>
      </dsp:txBody>
      <dsp:txXfrm>
        <a:off x="2816343" y="78679"/>
        <a:ext cx="8508296" cy="1573596"/>
      </dsp:txXfrm>
    </dsp:sp>
    <dsp:sp modelId="{E713AE68-CE08-4892-8AF4-C80458744903}">
      <dsp:nvSpPr>
        <dsp:cNvPr id="0" name=""/>
        <dsp:cNvSpPr/>
      </dsp:nvSpPr>
      <dsp:spPr>
        <a:xfrm>
          <a:off x="2653764" y="1652276"/>
          <a:ext cx="86708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2816343" y="1730956"/>
          <a:ext cx="850829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Ważne klauzule: nr 1; 2; 19;</a:t>
          </a:r>
        </a:p>
      </dsp:txBody>
      <dsp:txXfrm>
        <a:off x="2816343" y="1730956"/>
        <a:ext cx="8508296" cy="1573596"/>
      </dsp:txXfrm>
    </dsp:sp>
    <dsp:sp modelId="{BBAE129E-FF7F-41AA-9CAC-C4AF8E8F9102}">
      <dsp:nvSpPr>
        <dsp:cNvPr id="0" name=""/>
        <dsp:cNvSpPr/>
      </dsp:nvSpPr>
      <dsp:spPr>
        <a:xfrm>
          <a:off x="2653764" y="3304553"/>
          <a:ext cx="86708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2816343" y="3383233"/>
          <a:ext cx="850829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 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Dodatkowe zniżki: za kompleksowość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 Kupony zniżkowe na inne rodzaje ubezpieczeń</a:t>
          </a:r>
          <a:endParaRPr lang="pl-PL" sz="32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16343" y="3383233"/>
        <a:ext cx="8508296" cy="1573596"/>
      </dsp:txXfrm>
    </dsp:sp>
    <dsp:sp modelId="{62176194-8491-4794-84F8-51C2C7CF90CE}">
      <dsp:nvSpPr>
        <dsp:cNvPr id="0" name=""/>
        <dsp:cNvSpPr/>
      </dsp:nvSpPr>
      <dsp:spPr>
        <a:xfrm>
          <a:off x="2653764" y="4956830"/>
          <a:ext cx="86708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91F7A-16FC-48CF-94E2-AE431B23804E}">
      <dsp:nvSpPr>
        <dsp:cNvPr id="0" name=""/>
        <dsp:cNvSpPr/>
      </dsp:nvSpPr>
      <dsp:spPr>
        <a:xfrm>
          <a:off x="0" y="0"/>
          <a:ext cx="113252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948C5-15CB-44DA-AC72-892DCB9280A0}">
      <dsp:nvSpPr>
        <dsp:cNvPr id="0" name=""/>
        <dsp:cNvSpPr/>
      </dsp:nvSpPr>
      <dsp:spPr>
        <a:xfrm>
          <a:off x="0" y="0"/>
          <a:ext cx="2653764" cy="5035510"/>
        </a:xfrm>
        <a:prstGeom prst="rect">
          <a:avLst/>
        </a:prstGeom>
        <a:solidFill>
          <a:schemeClr val="accent5">
            <a:lumMod val="40000"/>
            <a:lumOff val="60000"/>
            <a:alpha val="3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109537" marR="0" lvl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None/>
            <a:tabLst/>
            <a:defRPr/>
          </a:pPr>
          <a:r>
            <a:rPr kumimoji="0" lang="pl-PL" sz="30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KLAUZULE</a:t>
          </a:r>
        </a:p>
      </dsp:txBody>
      <dsp:txXfrm>
        <a:off x="0" y="0"/>
        <a:ext cx="2653764" cy="5035510"/>
      </dsp:txXfrm>
    </dsp:sp>
    <dsp:sp modelId="{641702D1-9AA2-4E3D-B258-1D4314D05196}">
      <dsp:nvSpPr>
        <dsp:cNvPr id="0" name=""/>
        <dsp:cNvSpPr/>
      </dsp:nvSpPr>
      <dsp:spPr>
        <a:xfrm>
          <a:off x="2816343" y="78679"/>
          <a:ext cx="850829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Klauzula nr 1 – rozszerzenie obowiązkowego zakresu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                           ubezpieczenia o 11 dodatkowych </a:t>
          </a:r>
          <a:r>
            <a:rPr lang="pl-PL" sz="2400" b="1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ryzyk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.</a:t>
          </a:r>
        </a:p>
      </dsp:txBody>
      <dsp:txXfrm>
        <a:off x="2816343" y="78679"/>
        <a:ext cx="8508296" cy="1573596"/>
      </dsp:txXfrm>
    </dsp:sp>
    <dsp:sp modelId="{E713AE68-CE08-4892-8AF4-C80458744903}">
      <dsp:nvSpPr>
        <dsp:cNvPr id="0" name=""/>
        <dsp:cNvSpPr/>
      </dsp:nvSpPr>
      <dsp:spPr>
        <a:xfrm>
          <a:off x="2653764" y="1652276"/>
          <a:ext cx="86708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DD7A5-A0FE-46C0-85A8-C54157391759}">
      <dsp:nvSpPr>
        <dsp:cNvPr id="0" name=""/>
        <dsp:cNvSpPr/>
      </dsp:nvSpPr>
      <dsp:spPr>
        <a:xfrm>
          <a:off x="2816343" y="1730956"/>
          <a:ext cx="850829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Klauzula nr 2 – ubezpieczenie budynków mieszkalnych w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                           wariancie wszystkie ryzyka </a:t>
          </a:r>
        </a:p>
      </dsp:txBody>
      <dsp:txXfrm>
        <a:off x="2816343" y="1730956"/>
        <a:ext cx="8508296" cy="1573596"/>
      </dsp:txXfrm>
    </dsp:sp>
    <dsp:sp modelId="{BBAE129E-FF7F-41AA-9CAC-C4AF8E8F9102}">
      <dsp:nvSpPr>
        <dsp:cNvPr id="0" name=""/>
        <dsp:cNvSpPr/>
      </dsp:nvSpPr>
      <dsp:spPr>
        <a:xfrm>
          <a:off x="2653764" y="3304553"/>
          <a:ext cx="86708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B0B07-2108-4BF7-BB8F-9AE87D79E8CE}">
      <dsp:nvSpPr>
        <dsp:cNvPr id="0" name=""/>
        <dsp:cNvSpPr/>
      </dsp:nvSpPr>
      <dsp:spPr>
        <a:xfrm>
          <a:off x="2816343" y="3383233"/>
          <a:ext cx="8508296" cy="1573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Klauzula nr 19 – ubezpieczenie </a:t>
          </a:r>
          <a:r>
            <a:rPr lang="pl-PL" sz="2400" b="1" kern="1200" dirty="0" err="1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mikroinstalacji</a:t>
          </a: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OZE od ognia</a:t>
          </a:r>
          <a:b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r>
            <a:rPr lang="pl-PL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                             i innych zdarzeń losowych oraz od kradzieży.</a:t>
          </a:r>
          <a:endParaRPr lang="pl-PL" sz="2400" b="1" kern="1200" dirty="0">
            <a:solidFill>
              <a:srgbClr val="00409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16343" y="3383233"/>
        <a:ext cx="8508296" cy="1573596"/>
      </dsp:txXfrm>
    </dsp:sp>
    <dsp:sp modelId="{62176194-8491-4794-84F8-51C2C7CF90CE}">
      <dsp:nvSpPr>
        <dsp:cNvPr id="0" name=""/>
        <dsp:cNvSpPr/>
      </dsp:nvSpPr>
      <dsp:spPr>
        <a:xfrm>
          <a:off x="2653764" y="4956830"/>
          <a:ext cx="86708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05F6F8-5FA6-46DF-BB02-F43ECCC7D95B}" type="datetime1">
              <a:rPr lang="pl-PL" smtClean="0"/>
              <a:t>23.10.2024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65CE9-30C1-43D6-8A95-9B0D502EF4C4}" type="datetime1">
              <a:rPr lang="pl-PL" smtClean="0"/>
              <a:pPr/>
              <a:t>23.10.2024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dirty="0"/>
              <a:t>Edytuj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7513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8051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6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82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520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355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144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486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26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47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08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1364-6DB5-4E0B-B01C-90C4449E52CA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9600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113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37749-1F24-4797-8BB4-ACC890B849FF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2493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4666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Osiągnięty przez Towarzystwo przypis jest wyższy od zaplanowanego o 0,5 %.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1364-6DB5-4E0B-B01C-90C4449E52CA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334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5383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143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154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Jeszcze nie tak dawno bo 30 lat temu tylko nieliczni w naszym kraju pamiętali czym są ubezpieczenia wzajemne.</a:t>
            </a:r>
          </a:p>
          <a:p>
            <a:r>
              <a:rPr lang="pl-PL" dirty="0"/>
              <a:t>Nasze Towarzystwo podjęło się udanej próby wskrzeszenia idei wzajemności ubezpieczeniowej lecz choć tuw-ów pojawia się coraz więcej na polskim rynku ubezpieczeniowym sądzimy, że w dalszym ciągu warto tłumaczyć czy są ubezpieczenia wzajemnej i jakie korzyści płyną z dobrodziejstw „ubezpieczania się u siebie”.</a:t>
            </a:r>
          </a:p>
          <a:p>
            <a:endParaRPr lang="pl-PL" dirty="0"/>
          </a:p>
          <a:p>
            <a:r>
              <a:rPr lang="pl-PL" dirty="0"/>
              <a:t>Na pytanie „Dlaczego warto się ubezpieczać i w jaki sposób skutecznie chronić swój majątek” potrafimy znaleźć wiele odpowiedzi. Liczymy także, że podczas bezpośrednich spotkań z naszymi członkami będziemy mieli okazję do bieżącego rozpoznawania ich potrzeb ubezpieczeniowych i odpowiedniego kształtowania naszej oferty, którą zamierzamy w dalszym ciągu rozwijać.</a:t>
            </a:r>
          </a:p>
          <a:p>
            <a:endParaRPr lang="pl-PL" dirty="0"/>
          </a:p>
          <a:p>
            <a:r>
              <a:rPr lang="pl-PL" dirty="0"/>
              <a:t>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1364-6DB5-4E0B-B01C-90C4449E52CA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3937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27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1364-6DB5-4E0B-B01C-90C4449E52C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954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raz — symbol zastępczy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480663" cy="68033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Tutaj wstaw lub przeciągnij i upuść 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519647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100" b="1" spc="-300" dirty="0"/>
            </a:lvl1pPr>
          </a:lstStyle>
          <a:p>
            <a:pPr lvl="0" algn="r" rtl="0"/>
            <a:r>
              <a:rPr lang="pl-PL" dirty="0"/>
              <a:t>Kliknij, aby edytować tytuł prezentacji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480662" y="6803351"/>
            <a:ext cx="4711337" cy="546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7480661" cy="546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7480663" y="2673531"/>
            <a:ext cx="4711337" cy="1399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Tekst — symbol zastępczy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Tekst — symbol zastępczy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Tekst — symbol zastępczy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15" name="Tekst — symbol zastępczy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17" name="Tekst — symbol zastępczy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opka — symbol zastępczy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dirty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75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986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odział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raz — symbol zastępczy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3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Tutaj wstaw lub przeciągnij i upuść </a:t>
            </a:r>
            <a:br>
              <a:rPr lang="pl-PL" dirty="0"/>
            </a:br>
            <a:r>
              <a:rPr lang="pl-PL" dirty="0"/>
              <a:t>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100" b="1" spc="-300" dirty="0"/>
            </a:lvl1pPr>
          </a:lstStyle>
          <a:p>
            <a:pPr lvl="0" algn="r" rtl="0"/>
            <a:r>
              <a:rPr lang="pl-PL" dirty="0"/>
              <a:t>Kliknij, aby edytować podział sekcji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dirty="0"/>
              <a:t>Kliknij, aby edytować styl wzorca podtytułu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7110CB0-4418-D3B6-B322-9AD94FFCCB16}"/>
              </a:ext>
            </a:extLst>
          </p:cNvPr>
          <p:cNvSpPr/>
          <p:nvPr userDrawn="1"/>
        </p:nvSpPr>
        <p:spPr>
          <a:xfrm>
            <a:off x="0" y="-68"/>
            <a:ext cx="12192000" cy="547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odział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raz — symbol zastępczy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803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Tutaj wstaw lub przeciągnij i upuść </a:t>
            </a:r>
            <a:br>
              <a:rPr lang="pl-PL" dirty="0"/>
            </a:br>
            <a:r>
              <a:rPr lang="pl-PL" dirty="0"/>
              <a:t>własne zdjęcie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41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l-PL" dirty="0"/>
              <a:t>Kliknij, aby edytować podział sekcji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dirty="0"/>
              <a:t>Kliknij, aby edytować styl wzorca podtytułu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tekstu — ukła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raz — symbol zastępczy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76910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Wstaw lub przeciągnij i upuść 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41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Edytuj tytuł strony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tekstu — ukł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raz — symbol zastępczy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Wstaw lub przeciągnij i upuść 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90000"/>
              </a:lnSpc>
              <a:defRPr sz="41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Symbol zastępczy po lewej stronie porównania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po lewej stronie porównania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Tekst — symbol zastępczy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raz — symbol zastępczy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Wstaw lub przeciągnij i upuść własne zdjęcie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dirty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ziękujemy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raz — symbol zastępczy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Tutaj wstaw lub przeciągnij i upuść 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5400" b="1" spc="-300" dirty="0"/>
            </a:lvl1pPr>
          </a:lstStyle>
          <a:p>
            <a:pPr lvl="0" algn="r" rtl="0"/>
            <a:r>
              <a:rPr lang="pl-PL" dirty="0"/>
              <a:t>Dziękujemy!</a:t>
            </a:r>
          </a:p>
        </p:txBody>
      </p:sp>
      <p:sp>
        <p:nvSpPr>
          <p:cNvPr id="9" name="Tekst — symbol zastępczy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Imię i nazwisko</a:t>
            </a:r>
          </a:p>
        </p:txBody>
      </p:sp>
      <p:sp>
        <p:nvSpPr>
          <p:cNvPr id="10" name="Tekst — symbol zastępczy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Numer telefonu</a:t>
            </a:r>
          </a:p>
        </p:txBody>
      </p:sp>
      <p:sp>
        <p:nvSpPr>
          <p:cNvPr id="11" name="Tekst — symbol zastępczy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Adres e-mail lub </a:t>
            </a:r>
            <a:r>
              <a:rPr lang="pl-PL" dirty="0" err="1"/>
              <a:t>nick</a:t>
            </a:r>
            <a:r>
              <a:rPr lang="pl-PL" dirty="0"/>
              <a:t> w sieci społecznościowej</a:t>
            </a:r>
          </a:p>
        </p:txBody>
      </p:sp>
      <p:sp>
        <p:nvSpPr>
          <p:cNvPr id="12" name="Tekst — symbol zastępczy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Witryna internetowa firmy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l-PL" dirty="0"/>
              <a:t>Edytuj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dirty="0"/>
              <a:t>Dodaj stopkę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12192000" cy="546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  <p:sldLayoutId id="2147483667" r:id="rId15"/>
    <p:sldLayoutId id="2147483668" r:id="rId16"/>
    <p:sldLayoutId id="214748366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980C784F-0586-23DB-97FF-4B95750084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pl-PL" dirty="0">
              <a:solidFill>
                <a:srgbClr val="004090"/>
              </a:solidFill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5C24CB7-7CC7-31EB-B62B-3A522AB5C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" y="2263140"/>
            <a:ext cx="9689148" cy="2823210"/>
          </a:xfrm>
        </p:spPr>
        <p:txBody>
          <a:bodyPr/>
          <a:lstStyle/>
          <a:p>
            <a:pPr algn="ctr"/>
            <a:r>
              <a:rPr lang="pl-PL" sz="5400" dirty="0">
                <a:solidFill>
                  <a:srgbClr val="004090"/>
                </a:solidFill>
              </a:rPr>
              <a:t>FORUM RAD POWIATOWYCH IZBY ROLNICZEJ WOJEWÓDZTWA ŁÓDZKIEGO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042A9CE-6105-F94D-132C-7C6C9A087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80588" y="5393988"/>
            <a:ext cx="2289492" cy="1101725"/>
          </a:xfrm>
          <a:prstGeom prst="rect">
            <a:avLst/>
          </a:prstGeom>
          <a:solidFill>
            <a:srgbClr val="004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Buczek</a:t>
            </a:r>
            <a:endParaRPr lang="pl-PL" dirty="0"/>
          </a:p>
          <a:p>
            <a:pPr algn="ctr"/>
            <a:r>
              <a:rPr lang="pl-PL" dirty="0"/>
              <a:t>26.10.2024</a:t>
            </a:r>
          </a:p>
        </p:txBody>
      </p:sp>
    </p:spTree>
    <p:extLst>
      <p:ext uri="{BB962C8B-B14F-4D97-AF65-F5344CB8AC3E}">
        <p14:creationId xmlns:p14="http://schemas.microsoft.com/office/powerpoint/2010/main" val="708259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1456554"/>
              </p:ext>
            </p:extLst>
          </p:nvPr>
        </p:nvGraphicFramePr>
        <p:xfrm>
          <a:off x="461818" y="895927"/>
          <a:ext cx="11291999" cy="5050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6582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673070"/>
              </p:ext>
            </p:extLst>
          </p:nvPr>
        </p:nvGraphicFramePr>
        <p:xfrm>
          <a:off x="461818" y="895927"/>
          <a:ext cx="11291999" cy="5050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4074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 descr="Obraz zawierający osoba, ubrania, niebo, na wolnym powietrzu&#10;&#10;Opis wygenerowany automatycznie">
            <a:extLst>
              <a:ext uri="{FF2B5EF4-FFF2-40B4-BE49-F238E27FC236}">
                <a16:creationId xmlns:a16="http://schemas.microsoft.com/office/drawing/2014/main" id="{6FE86226-7145-D099-7E52-7ABA739A82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321" r="-1" b="-1"/>
          <a:stretch/>
        </p:blipFill>
        <p:spPr>
          <a:xfrm>
            <a:off x="20" y="10"/>
            <a:ext cx="9780568" cy="6803341"/>
          </a:xfrm>
          <a:noFill/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1640" y="3809657"/>
            <a:ext cx="4590360" cy="1720810"/>
          </a:xfr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rtlCol="0" anchor="t">
            <a:normAutofit fontScale="90000"/>
          </a:bodyPr>
          <a:lstStyle/>
          <a:p>
            <a:r>
              <a:rPr lang="pl-PL" sz="4000" spc="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Oferta Towarzystwa </a:t>
            </a:r>
            <a:br>
              <a:rPr lang="pl-PL" sz="4000" spc="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l-PL" sz="4000" spc="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dla Rolników 2024/2025</a:t>
            </a:r>
            <a:br>
              <a:rPr lang="pl-PL" sz="4400" dirty="0">
                <a:solidFill>
                  <a:srgbClr val="154178"/>
                </a:solidFill>
                <a:latin typeface="Calibri (MS) Bold"/>
              </a:rPr>
            </a:br>
            <a:endParaRPr lang="pl-PL" spc="-350" dirty="0"/>
          </a:p>
        </p:txBody>
      </p:sp>
      <p:sp>
        <p:nvSpPr>
          <p:cNvPr id="5" name="Numer slajdu — symbol zastępczy 4" hidden="1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09651" y="6830676"/>
            <a:ext cx="660400" cy="678101"/>
          </a:xfrm>
          <a:prstGeom prst="rect">
            <a:avLst/>
          </a:prstGeom>
        </p:spPr>
        <p:txBody>
          <a:bodyPr rtlCol="0"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pl-PL" smtClean="0"/>
              <a:pPr rtl="0">
                <a:spcAft>
                  <a:spcPts val="600"/>
                </a:spcAft>
              </a:pPr>
              <a:t>12</a:t>
            </a:fld>
            <a:endParaRPr lang="pl-PL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E53FBCB3-67EF-B2F0-2E14-7D1E29DA4D98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1693126"/>
              </p:ext>
            </p:extLst>
          </p:nvPr>
        </p:nvGraphicFramePr>
        <p:xfrm>
          <a:off x="390525" y="911244"/>
          <a:ext cx="11325225" cy="503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278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9356634"/>
              </p:ext>
            </p:extLst>
          </p:nvPr>
        </p:nvGraphicFramePr>
        <p:xfrm>
          <a:off x="390525" y="911244"/>
          <a:ext cx="11325225" cy="503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4305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9346210"/>
              </p:ext>
            </p:extLst>
          </p:nvPr>
        </p:nvGraphicFramePr>
        <p:xfrm>
          <a:off x="390525" y="911244"/>
          <a:ext cx="11325225" cy="503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0307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8636127"/>
              </p:ext>
            </p:extLst>
          </p:nvPr>
        </p:nvGraphicFramePr>
        <p:xfrm>
          <a:off x="390525" y="911244"/>
          <a:ext cx="11153775" cy="503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3723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903604"/>
              </p:ext>
            </p:extLst>
          </p:nvPr>
        </p:nvGraphicFramePr>
        <p:xfrm>
          <a:off x="390525" y="911244"/>
          <a:ext cx="11325225" cy="503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6375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5463929"/>
              </p:ext>
            </p:extLst>
          </p:nvPr>
        </p:nvGraphicFramePr>
        <p:xfrm>
          <a:off x="390525" y="911244"/>
          <a:ext cx="11325225" cy="503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8693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0217434"/>
              </p:ext>
            </p:extLst>
          </p:nvPr>
        </p:nvGraphicFramePr>
        <p:xfrm>
          <a:off x="390525" y="911244"/>
          <a:ext cx="11325225" cy="503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525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— symbol zastępczy 11" descr="Ręce schodzące się razem w kółku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480663" cy="6819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206" y="2811053"/>
            <a:ext cx="6934200" cy="1261295"/>
          </a:xfrm>
          <a:ln w="34925">
            <a:solidFill>
              <a:schemeClr val="accent1"/>
            </a:solidFill>
          </a:ln>
        </p:spPr>
        <p:txBody>
          <a:bodyPr rtlCol="0" anchor="ctr" anchorCtr="0"/>
          <a:lstStyle/>
          <a:p>
            <a:pPr algn="ctr" rtl="0"/>
            <a:r>
              <a:rPr lang="pl-PL" sz="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96840FB-88B2-7355-CF6E-BDC17FBDE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8" name="Obraz 7" descr="Obraz zawierający pismo odręczne, Czcionka, kaligrafia, typografia&#10;&#10;Opis wygenerowany automatycznie">
            <a:extLst>
              <a:ext uri="{FF2B5EF4-FFF2-40B4-BE49-F238E27FC236}">
                <a16:creationId xmlns:a16="http://schemas.microsoft.com/office/drawing/2014/main" id="{AB9A3BE9-74DB-08F1-01BF-C7999163C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061" y="2811053"/>
            <a:ext cx="5964217" cy="141123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63526A9-6B2E-9CB5-7E44-1C974FB6C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485" y="783000"/>
            <a:ext cx="2845837" cy="1245054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FD8FA897-CE3A-7AAA-0EF2-D2EA7629DEA4}"/>
              </a:ext>
            </a:extLst>
          </p:cNvPr>
          <p:cNvSpPr/>
          <p:nvPr/>
        </p:nvSpPr>
        <p:spPr>
          <a:xfrm>
            <a:off x="7551174" y="5024284"/>
            <a:ext cx="4640826" cy="776748"/>
          </a:xfrm>
          <a:prstGeom prst="rect">
            <a:avLst/>
          </a:prstGeom>
          <a:solidFill>
            <a:srgbClr val="004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5A663CC-8DAF-A634-5726-A6E97A0286DC}"/>
              </a:ext>
            </a:extLst>
          </p:cNvPr>
          <p:cNvSpPr txBox="1"/>
          <p:nvPr/>
        </p:nvSpPr>
        <p:spPr>
          <a:xfrm>
            <a:off x="8401386" y="5174225"/>
            <a:ext cx="328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www.tuw.pl</a:t>
            </a:r>
          </a:p>
        </p:txBody>
      </p:sp>
      <p:pic>
        <p:nvPicPr>
          <p:cNvPr id="7" name="Grafika 6" descr="Internet kontur">
            <a:extLst>
              <a:ext uri="{FF2B5EF4-FFF2-40B4-BE49-F238E27FC236}">
                <a16:creationId xmlns:a16="http://schemas.microsoft.com/office/drawing/2014/main" id="{74442C73-34D5-C0AC-7F4D-482F2AC1F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30875" y="4951771"/>
            <a:ext cx="914400" cy="92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5551233"/>
              </p:ext>
            </p:extLst>
          </p:nvPr>
        </p:nvGraphicFramePr>
        <p:xfrm>
          <a:off x="390525" y="911244"/>
          <a:ext cx="11325225" cy="503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4692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833796"/>
              </p:ext>
            </p:extLst>
          </p:nvPr>
        </p:nvGraphicFramePr>
        <p:xfrm>
          <a:off x="390525" y="911244"/>
          <a:ext cx="11325225" cy="503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9188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238998"/>
              </p:ext>
            </p:extLst>
          </p:nvPr>
        </p:nvGraphicFramePr>
        <p:xfrm>
          <a:off x="390525" y="911244"/>
          <a:ext cx="11325225" cy="503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68605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osoba&#10;&#10;Opis wygenerowany automatycznie">
            <a:extLst>
              <a:ext uri="{FF2B5EF4-FFF2-40B4-BE49-F238E27FC236}">
                <a16:creationId xmlns:a16="http://schemas.microsoft.com/office/drawing/2014/main" id="{A7E7DC97-9010-DFC9-3265-819707C14F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2" r="30698"/>
          <a:stretch/>
        </p:blipFill>
        <p:spPr>
          <a:xfrm>
            <a:off x="20" y="10"/>
            <a:ext cx="9780568" cy="6803341"/>
          </a:xfrm>
          <a:prstGeom prst="rect">
            <a:avLst/>
          </a:prstGeom>
          <a:noFill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110476-0233-1127-66F8-8EC07AE4A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1974" y="3290642"/>
            <a:ext cx="4010025" cy="1944000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anchor="t">
            <a:normAutofit/>
          </a:bodyPr>
          <a:lstStyle/>
          <a:p>
            <a:br>
              <a:rPr lang="pl-PL" sz="4400" b="1" dirty="0">
                <a:solidFill>
                  <a:srgbClr val="014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0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Likwidacja szkód</a:t>
            </a:r>
            <a:endParaRPr lang="pl-PL" sz="28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FAF221D2-148E-A157-6A8F-E092495D8C98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356198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29BF0E90-3B19-97B4-D2EE-49A350C62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41" y="73166"/>
            <a:ext cx="9673086" cy="6708634"/>
          </a:xfrm>
          <a:prstGeom prst="rect">
            <a:avLst/>
          </a:prstGeom>
        </p:spPr>
      </p:pic>
      <p:sp>
        <p:nvSpPr>
          <p:cNvPr id="9" name="Prostokąt 8" descr="Blok z akcentem z lewej">
            <a:extLst>
              <a:ext uri="{FF2B5EF4-FFF2-40B4-BE49-F238E27FC236}">
                <a16:creationId xmlns:a16="http://schemas.microsoft.com/office/drawing/2014/main" id="{648C178B-A11A-A222-C24E-9FC162D33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83773917-B310-CC9C-57F0-06B05A28119F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4217961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>
            <a:extLst>
              <a:ext uri="{FF2B5EF4-FFF2-40B4-BE49-F238E27FC236}">
                <a16:creationId xmlns:a16="http://schemas.microsoft.com/office/drawing/2014/main" id="{A714319D-5A94-3DB9-902B-4489CEE7A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743" y="378304"/>
            <a:ext cx="2845837" cy="1245054"/>
          </a:xfrm>
          <a:prstGeom prst="rect">
            <a:avLst/>
          </a:prstGeom>
        </p:spPr>
      </p:pic>
      <p:sp>
        <p:nvSpPr>
          <p:cNvPr id="30" name="Prostokąt 29">
            <a:extLst>
              <a:ext uri="{FF2B5EF4-FFF2-40B4-BE49-F238E27FC236}">
                <a16:creationId xmlns:a16="http://schemas.microsoft.com/office/drawing/2014/main" id="{ACA6A1C5-BA5B-62BD-0C6B-4924D8E80964}"/>
              </a:ext>
            </a:extLst>
          </p:cNvPr>
          <p:cNvSpPr/>
          <p:nvPr/>
        </p:nvSpPr>
        <p:spPr>
          <a:xfrm>
            <a:off x="9077323" y="6241187"/>
            <a:ext cx="3114677" cy="6218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E106D00D-DF8D-9621-803F-57F8FC53C763}"/>
              </a:ext>
            </a:extLst>
          </p:cNvPr>
          <p:cNvSpPr txBox="1"/>
          <p:nvPr/>
        </p:nvSpPr>
        <p:spPr>
          <a:xfrm>
            <a:off x="9077323" y="6352042"/>
            <a:ext cx="2770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chemeClr val="bg1"/>
                </a:solidFill>
              </a:rPr>
              <a:t>www.tuw.pl</a:t>
            </a:r>
          </a:p>
        </p:txBody>
      </p:sp>
      <p:pic>
        <p:nvPicPr>
          <p:cNvPr id="35" name="Grafika 34" descr="Internet z wypełnieniem pełnym">
            <a:extLst>
              <a:ext uri="{FF2B5EF4-FFF2-40B4-BE49-F238E27FC236}">
                <a16:creationId xmlns:a16="http://schemas.microsoft.com/office/drawing/2014/main" id="{81936875-3BB8-11FF-810E-8443F9376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5474" y="6128238"/>
            <a:ext cx="847721" cy="847721"/>
          </a:xfrm>
          <a:prstGeom prst="rect">
            <a:avLst/>
          </a:prstGeom>
        </p:spPr>
      </p:pic>
      <p:pic>
        <p:nvPicPr>
          <p:cNvPr id="36" name="Obraz 35" descr="Obraz zawierający pismo odręczne, Czcionka, kaligrafia, typografia&#10;&#10;Opis wygenerowany automatycznie">
            <a:extLst>
              <a:ext uri="{FF2B5EF4-FFF2-40B4-BE49-F238E27FC236}">
                <a16:creationId xmlns:a16="http://schemas.microsoft.com/office/drawing/2014/main" id="{8D82F476-F32D-AA93-C220-D551DF163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397" y="2179039"/>
            <a:ext cx="2934183" cy="69427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DA2A14D-B398-6573-0EEF-1F20CFE0E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133"/>
            <a:ext cx="9077323" cy="6859133"/>
          </a:xfrm>
          <a:prstGeom prst="rect">
            <a:avLst/>
          </a:prstGeom>
        </p:spPr>
      </p:pic>
      <p:sp>
        <p:nvSpPr>
          <p:cNvPr id="14" name="Tytuł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8051" y="3244645"/>
            <a:ext cx="5053781" cy="1998955"/>
          </a:xfrm>
        </p:spPr>
        <p:txBody>
          <a:bodyPr rtlCol="0" anchor="t">
            <a:normAutofit/>
          </a:bodyPr>
          <a:lstStyle/>
          <a:p>
            <a:pPr marL="109537" algn="ctr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br>
              <a:rPr lang="pl-PL" sz="40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l-PL" sz="40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Dziękujemy za uwagę !</a:t>
            </a:r>
            <a:br>
              <a:rPr lang="pl-PL" sz="40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l-PL" sz="3600" b="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Katarzyna Białek-Traut </a:t>
            </a: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3BFBD1-311D-4F5F-954A-25F7F2511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34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pl-PL" sz="3300" b="1" dirty="0">
                <a:solidFill>
                  <a:srgbClr val="014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STRUKTURA PORTFELA</a:t>
            </a:r>
            <a:br>
              <a:rPr lang="pl-PL" sz="3300" b="1" dirty="0">
                <a:solidFill>
                  <a:srgbClr val="014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3300" b="1" dirty="0">
              <a:solidFill>
                <a:srgbClr val="0142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79BD2207-ABD9-421C-BD08-518C4C8237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732364"/>
              </p:ext>
            </p:extLst>
          </p:nvPr>
        </p:nvGraphicFramePr>
        <p:xfrm>
          <a:off x="3840309" y="1017405"/>
          <a:ext cx="7294155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reeform 13">
            <a:extLst>
              <a:ext uri="{FF2B5EF4-FFF2-40B4-BE49-F238E27FC236}">
                <a16:creationId xmlns:a16="http://schemas.microsoft.com/office/drawing/2014/main" id="{03F57616-0187-C105-712C-7687C6426896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4" name="Prostokąt 3" descr="Blok z akcentem z lewej">
            <a:extLst>
              <a:ext uri="{FF2B5EF4-FFF2-40B4-BE49-F238E27FC236}">
                <a16:creationId xmlns:a16="http://schemas.microsoft.com/office/drawing/2014/main" id="{F1427FFB-2817-D4E1-AFBE-9E32C9E4F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463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3BFBD1-311D-4F5F-954A-25F7F2511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130" y="1502951"/>
            <a:ext cx="3992070" cy="4093028"/>
          </a:xfrm>
        </p:spPr>
        <p:txBody>
          <a:bodyPr anchor="ctr">
            <a:normAutofit/>
          </a:bodyPr>
          <a:lstStyle/>
          <a:p>
            <a:r>
              <a:rPr lang="pl-PL" sz="4000" b="1" dirty="0">
                <a:solidFill>
                  <a:srgbClr val="004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WYNIKI</a:t>
            </a:r>
            <a:br>
              <a:rPr lang="pl-PL" sz="4000" b="1" dirty="0">
                <a:solidFill>
                  <a:srgbClr val="004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000" b="1" dirty="0">
                <a:solidFill>
                  <a:srgbClr val="004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SPRZEDAŻOWE</a:t>
            </a:r>
            <a:br>
              <a:rPr lang="pl-PL" sz="4000" b="1" dirty="0">
                <a:solidFill>
                  <a:srgbClr val="004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000" b="1" dirty="0">
                <a:solidFill>
                  <a:srgbClr val="004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r.</a:t>
            </a:r>
            <a:br>
              <a:rPr lang="pl-PL" sz="4000" b="1" dirty="0">
                <a:solidFill>
                  <a:srgbClr val="004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4000" b="1" dirty="0">
              <a:solidFill>
                <a:srgbClr val="004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79BD2207-ABD9-421C-BD08-518C4C8237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062759"/>
              </p:ext>
            </p:extLst>
          </p:nvPr>
        </p:nvGraphicFramePr>
        <p:xfrm>
          <a:off x="4513183" y="1648243"/>
          <a:ext cx="6570453" cy="3773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reeform 13">
            <a:extLst>
              <a:ext uri="{FF2B5EF4-FFF2-40B4-BE49-F238E27FC236}">
                <a16:creationId xmlns:a16="http://schemas.microsoft.com/office/drawing/2014/main" id="{83FA2697-61B5-F900-8F7C-FDF4E51077C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4" name="Prostokąt 3" descr="Blok z akcentem z lewej">
            <a:extLst>
              <a:ext uri="{FF2B5EF4-FFF2-40B4-BE49-F238E27FC236}">
                <a16:creationId xmlns:a16="http://schemas.microsoft.com/office/drawing/2014/main" id="{05007FFF-FDDA-43C1-C0D3-2313C182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7801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0" y="2770237"/>
            <a:ext cx="12192000" cy="30453"/>
          </a:xfrm>
          <a:prstGeom prst="line">
            <a:avLst/>
          </a:prstGeom>
          <a:ln w="47625" cap="flat">
            <a:solidFill>
              <a:srgbClr val="15417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 sz="1200"/>
          </a:p>
        </p:txBody>
      </p:sp>
      <p:grpSp>
        <p:nvGrpSpPr>
          <p:cNvPr id="9" name="Group 9"/>
          <p:cNvGrpSpPr/>
          <p:nvPr/>
        </p:nvGrpSpPr>
        <p:grpSpPr>
          <a:xfrm>
            <a:off x="877554" y="3650339"/>
            <a:ext cx="319931" cy="31993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4178"/>
            </a:solidFill>
          </p:spPr>
          <p:txBody>
            <a:bodyPr/>
            <a:lstStyle/>
            <a:p>
              <a:endParaRPr lang="pl-PL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874076" y="3660236"/>
            <a:ext cx="319931" cy="31993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4178"/>
            </a:solidFill>
          </p:spPr>
          <p:txBody>
            <a:bodyPr/>
            <a:lstStyle/>
            <a:p>
              <a:endParaRPr lang="pl-PL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550667" y="3623162"/>
            <a:ext cx="319931" cy="31993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4178"/>
            </a:solidFill>
          </p:spPr>
          <p:txBody>
            <a:bodyPr/>
            <a:lstStyle/>
            <a:p>
              <a:endParaRPr lang="pl-PL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38686" y="2070412"/>
            <a:ext cx="2149803" cy="1301994"/>
          </a:xfrm>
          <a:custGeom>
            <a:avLst/>
            <a:gdLst/>
            <a:ahLst/>
            <a:cxnLst/>
            <a:rect l="l" t="t" r="r" b="b"/>
            <a:pathLst>
              <a:path w="3224705" h="1952991">
                <a:moveTo>
                  <a:pt x="0" y="0"/>
                </a:moveTo>
                <a:lnTo>
                  <a:pt x="3224705" y="0"/>
                </a:lnTo>
                <a:lnTo>
                  <a:pt x="3224705" y="1952990"/>
                </a:lnTo>
                <a:lnTo>
                  <a:pt x="0" y="195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19" name="Freeform 19"/>
          <p:cNvSpPr/>
          <p:nvPr/>
        </p:nvSpPr>
        <p:spPr>
          <a:xfrm>
            <a:off x="4874077" y="2150659"/>
            <a:ext cx="2885966" cy="1002636"/>
          </a:xfrm>
          <a:custGeom>
            <a:avLst/>
            <a:gdLst/>
            <a:ahLst/>
            <a:cxnLst/>
            <a:rect l="l" t="t" r="r" b="b"/>
            <a:pathLst>
              <a:path w="4328949" h="1503954">
                <a:moveTo>
                  <a:pt x="0" y="0"/>
                </a:moveTo>
                <a:lnTo>
                  <a:pt x="4328950" y="0"/>
                </a:lnTo>
                <a:lnTo>
                  <a:pt x="4328950" y="1503954"/>
                </a:lnTo>
                <a:lnTo>
                  <a:pt x="0" y="1503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20" name="Freeform 20"/>
          <p:cNvSpPr/>
          <p:nvPr/>
        </p:nvSpPr>
        <p:spPr>
          <a:xfrm>
            <a:off x="9048717" y="2214851"/>
            <a:ext cx="2163178" cy="1171678"/>
          </a:xfrm>
          <a:custGeom>
            <a:avLst/>
            <a:gdLst/>
            <a:ahLst/>
            <a:cxnLst/>
            <a:rect l="l" t="t" r="r" b="b"/>
            <a:pathLst>
              <a:path w="3244767" h="1757517">
                <a:moveTo>
                  <a:pt x="0" y="0"/>
                </a:moveTo>
                <a:lnTo>
                  <a:pt x="3244766" y="0"/>
                </a:lnTo>
                <a:lnTo>
                  <a:pt x="3244766" y="1757516"/>
                </a:lnTo>
                <a:lnTo>
                  <a:pt x="0" y="1757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54" r="-979" b="-6454"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21" name="TextBox 21"/>
          <p:cNvSpPr txBox="1"/>
          <p:nvPr/>
        </p:nvSpPr>
        <p:spPr>
          <a:xfrm>
            <a:off x="9078478" y="3671484"/>
            <a:ext cx="2205974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b="1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UFG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8639" y="615950"/>
            <a:ext cx="11395374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4000" dirty="0">
                <a:solidFill>
                  <a:srgbClr val="1541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TUW „TUW” w instytucjach rynku ubezpieczeniowego</a:t>
            </a:r>
          </a:p>
          <a:p>
            <a:pPr>
              <a:lnSpc>
                <a:spcPts val="4680"/>
              </a:lnSpc>
            </a:pPr>
            <a:endParaRPr lang="en-US" sz="4000" dirty="0">
              <a:solidFill>
                <a:srgbClr val="154178"/>
              </a:solidFill>
              <a:latin typeface="Calibri (MS) Ul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56633" y="3671485"/>
            <a:ext cx="2205974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b="1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4773" y="4012454"/>
            <a:ext cx="2705100" cy="166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8"/>
              </a:lnSpc>
            </a:pPr>
            <a:r>
              <a:rPr lang="pl-PL" sz="1549" spc="6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Polska Izba Ubezpieczeń – pracownicy Towarzystwa uczestniczą w pracach komisji PIU w tym w Podkomisji ds. ubezpieczeń rolnych.</a:t>
            </a:r>
          </a:p>
          <a:p>
            <a:pPr>
              <a:lnSpc>
                <a:spcPts val="2168"/>
              </a:lnSpc>
              <a:spcBef>
                <a:spcPct val="0"/>
              </a:spcBef>
            </a:pPr>
            <a:endParaRPr lang="pl-PL" sz="1549" spc="6" dirty="0">
              <a:solidFill>
                <a:srgbClr val="1541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31032" y="1803254"/>
            <a:ext cx="676000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4"/>
              </a:lnSpc>
            </a:pPr>
            <a:r>
              <a:rPr lang="en-US" sz="1815">
                <a:solidFill>
                  <a:srgbClr val="FFFFFF"/>
                </a:solidFill>
                <a:latin typeface="Montserrat Classic"/>
              </a:rPr>
              <a:t>2016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363899" y="3665273"/>
            <a:ext cx="2205974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b="1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PBUK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63899" y="4105009"/>
            <a:ext cx="2705100" cy="1392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8"/>
              </a:lnSpc>
            </a:pPr>
            <a:r>
              <a:rPr lang="pl-PL" sz="1549" spc="6" dirty="0">
                <a:solidFill>
                  <a:srgbClr val="154178"/>
                </a:solidFill>
                <a:latin typeface="Calibri (MS)"/>
              </a:rPr>
              <a:t>Polskie Biuro Ubezpieczycieli </a:t>
            </a:r>
            <a:r>
              <a:rPr lang="pl-PL" sz="1549" spc="6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Komunikacyjnych</a:t>
            </a:r>
            <a:r>
              <a:rPr lang="pl-PL" sz="1549" spc="6" dirty="0">
                <a:solidFill>
                  <a:srgbClr val="154178"/>
                </a:solidFill>
                <a:latin typeface="Calibri (MS)"/>
              </a:rPr>
              <a:t> - Wiceprezes Zarządu Towarzystwa jest członkiem Rady PBUK.</a:t>
            </a:r>
          </a:p>
          <a:p>
            <a:pPr>
              <a:lnSpc>
                <a:spcPts val="2168"/>
              </a:lnSpc>
              <a:spcBef>
                <a:spcPct val="0"/>
              </a:spcBef>
            </a:pPr>
            <a:endParaRPr lang="pl-PL" sz="1549" spc="6" dirty="0">
              <a:solidFill>
                <a:srgbClr val="154178"/>
              </a:solidFill>
              <a:latin typeface="Calibri (MS)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048717" y="4105009"/>
            <a:ext cx="2705100" cy="1392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8"/>
              </a:lnSpc>
            </a:pPr>
            <a:r>
              <a:rPr lang="pl-PL" sz="1549" spc="6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Polskie Biuro Ubezpieczycieli Komunikacyjnych - Wiceprezes Zarządu Towarzystwa jest członkiem Rady PBUK.</a:t>
            </a:r>
          </a:p>
          <a:p>
            <a:pPr>
              <a:lnSpc>
                <a:spcPts val="2168"/>
              </a:lnSpc>
              <a:spcBef>
                <a:spcPct val="0"/>
              </a:spcBef>
            </a:pPr>
            <a:endParaRPr lang="pl-PL" sz="1549" spc="6" dirty="0">
              <a:solidFill>
                <a:srgbClr val="1541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5049220A-29BA-CA48-BE35-A01A28C7A6E2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33" name="Prostokąt 32" descr="Blok z akcentem z lewej">
            <a:extLst>
              <a:ext uri="{FF2B5EF4-FFF2-40B4-BE49-F238E27FC236}">
                <a16:creationId xmlns:a16="http://schemas.microsoft.com/office/drawing/2014/main" id="{3C3A033B-6EB4-A514-5B46-3DEAA11AE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56249" y="4416044"/>
            <a:ext cx="319931" cy="3199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4178"/>
            </a:solidFill>
          </p:spPr>
          <p:txBody>
            <a:bodyPr/>
            <a:lstStyle/>
            <a:p>
              <a:endParaRPr lang="pl-PL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33894" y="4481060"/>
            <a:ext cx="319541" cy="31954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4178"/>
            </a:solidFill>
          </p:spPr>
          <p:txBody>
            <a:bodyPr/>
            <a:lstStyle/>
            <a:p>
              <a:endParaRPr lang="pl-PL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45200" y="4457153"/>
            <a:ext cx="319931" cy="31993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4178"/>
            </a:solidFill>
          </p:spPr>
          <p:txBody>
            <a:bodyPr/>
            <a:lstStyle/>
            <a:p>
              <a:endParaRPr lang="pl-PL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060055" y="4457153"/>
            <a:ext cx="319931" cy="31993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4178"/>
            </a:solidFill>
          </p:spPr>
          <p:txBody>
            <a:bodyPr/>
            <a:lstStyle/>
            <a:p>
              <a:endParaRPr lang="pl-PL" sz="12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9113954" y="2224424"/>
            <a:ext cx="1969549" cy="1484737"/>
          </a:xfrm>
          <a:custGeom>
            <a:avLst/>
            <a:gdLst/>
            <a:ahLst/>
            <a:cxnLst/>
            <a:rect l="l" t="t" r="r" b="b"/>
            <a:pathLst>
              <a:path w="2954324" h="2227106">
                <a:moveTo>
                  <a:pt x="0" y="0"/>
                </a:moveTo>
                <a:lnTo>
                  <a:pt x="2954324" y="0"/>
                </a:lnTo>
                <a:lnTo>
                  <a:pt x="2954324" y="2227106"/>
                </a:lnTo>
                <a:lnTo>
                  <a:pt x="0" y="2227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22" name="Freeform 22"/>
          <p:cNvSpPr/>
          <p:nvPr/>
        </p:nvSpPr>
        <p:spPr>
          <a:xfrm>
            <a:off x="6418848" y="2822582"/>
            <a:ext cx="1651517" cy="456920"/>
          </a:xfrm>
          <a:custGeom>
            <a:avLst/>
            <a:gdLst/>
            <a:ahLst/>
            <a:cxnLst/>
            <a:rect l="l" t="t" r="r" b="b"/>
            <a:pathLst>
              <a:path w="2477276" h="685380">
                <a:moveTo>
                  <a:pt x="0" y="0"/>
                </a:moveTo>
                <a:lnTo>
                  <a:pt x="2477276" y="0"/>
                </a:lnTo>
                <a:lnTo>
                  <a:pt x="2477276" y="685380"/>
                </a:lnTo>
                <a:lnTo>
                  <a:pt x="0" y="685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grpSp>
        <p:nvGrpSpPr>
          <p:cNvPr id="23" name="Group 23"/>
          <p:cNvGrpSpPr/>
          <p:nvPr/>
        </p:nvGrpSpPr>
        <p:grpSpPr>
          <a:xfrm>
            <a:off x="3294244" y="2698809"/>
            <a:ext cx="2064712" cy="1161386"/>
            <a:chOff x="0" y="0"/>
            <a:chExt cx="1128903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-5141" r="-514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sz="1200"/>
            </a:p>
          </p:txBody>
        </p:sp>
      </p:grpSp>
      <p:sp>
        <p:nvSpPr>
          <p:cNvPr id="25" name="Freeform 25"/>
          <p:cNvSpPr/>
          <p:nvPr/>
        </p:nvSpPr>
        <p:spPr>
          <a:xfrm>
            <a:off x="845765" y="2698809"/>
            <a:ext cx="1364168" cy="1161386"/>
          </a:xfrm>
          <a:custGeom>
            <a:avLst/>
            <a:gdLst/>
            <a:ahLst/>
            <a:cxnLst/>
            <a:rect l="l" t="t" r="r" b="b"/>
            <a:pathLst>
              <a:path w="2046252" h="1742079">
                <a:moveTo>
                  <a:pt x="0" y="0"/>
                </a:moveTo>
                <a:lnTo>
                  <a:pt x="2046252" y="0"/>
                </a:lnTo>
                <a:lnTo>
                  <a:pt x="2046252" y="1742079"/>
                </a:lnTo>
                <a:lnTo>
                  <a:pt x="0" y="17420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26" name="Freeform 26"/>
          <p:cNvSpPr/>
          <p:nvPr/>
        </p:nvSpPr>
        <p:spPr>
          <a:xfrm>
            <a:off x="158007" y="1713953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27" name="TextBox 27"/>
          <p:cNvSpPr txBox="1"/>
          <p:nvPr/>
        </p:nvSpPr>
        <p:spPr>
          <a:xfrm>
            <a:off x="612145" y="4464703"/>
            <a:ext cx="2205974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b="1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AIAG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86784" y="4484209"/>
            <a:ext cx="2205974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b="1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AMICE</a:t>
            </a:r>
          </a:p>
        </p:txBody>
      </p:sp>
      <p:sp>
        <p:nvSpPr>
          <p:cNvPr id="29" name="Freeform 29"/>
          <p:cNvSpPr/>
          <p:nvPr/>
        </p:nvSpPr>
        <p:spPr>
          <a:xfrm>
            <a:off x="3015507" y="1713953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30" name="Freeform 30"/>
          <p:cNvSpPr/>
          <p:nvPr/>
        </p:nvSpPr>
        <p:spPr>
          <a:xfrm>
            <a:off x="5873007" y="1713953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31" name="Freeform 31"/>
          <p:cNvSpPr/>
          <p:nvPr/>
        </p:nvSpPr>
        <p:spPr>
          <a:xfrm>
            <a:off x="8815105" y="17378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32" name="TextBox 32"/>
          <p:cNvSpPr txBox="1"/>
          <p:nvPr/>
        </p:nvSpPr>
        <p:spPr>
          <a:xfrm>
            <a:off x="6532988" y="4475377"/>
            <a:ext cx="2205974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b="1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ERUSA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98798" y="4919743"/>
            <a:ext cx="1902615" cy="166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8"/>
              </a:lnSpc>
              <a:spcBef>
                <a:spcPct val="0"/>
              </a:spcBef>
            </a:pPr>
            <a:r>
              <a:rPr lang="pl-PL" sz="1549" spc="6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Międzynarodowe Stowarzyszenie Ubezpieczycieli Spółdzielczych</a:t>
            </a:r>
          </a:p>
          <a:p>
            <a:pPr>
              <a:lnSpc>
                <a:spcPts val="2168"/>
              </a:lnSpc>
              <a:spcBef>
                <a:spcPct val="0"/>
              </a:spcBef>
            </a:pPr>
            <a:r>
              <a:rPr lang="pl-PL" sz="1549" spc="6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Wzajemnych.</a:t>
            </a:r>
          </a:p>
          <a:p>
            <a:pPr>
              <a:lnSpc>
                <a:spcPts val="2168"/>
              </a:lnSpc>
              <a:spcBef>
                <a:spcPct val="0"/>
              </a:spcBef>
            </a:pPr>
            <a:endParaRPr lang="pl-PL" sz="1549" spc="6" dirty="0">
              <a:solidFill>
                <a:srgbClr val="154178"/>
              </a:solidFill>
              <a:latin typeface="Calibri (MS)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85800" y="615951"/>
            <a:ext cx="1082040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4000" dirty="0">
                <a:solidFill>
                  <a:srgbClr val="154178"/>
                </a:solidFill>
                <a:latin typeface="Calibri (MS) Ultra-Bold"/>
              </a:rPr>
              <a:t>TUW „TUW” na forum </a:t>
            </a:r>
            <a:r>
              <a:rPr lang="pl-PL" sz="4000" dirty="0">
                <a:solidFill>
                  <a:srgbClr val="154178"/>
                </a:solidFill>
                <a:latin typeface="Calibri (MS) Ultra-Bold"/>
              </a:rPr>
              <a:t>m</a:t>
            </a:r>
            <a:r>
              <a:rPr lang="en-US" sz="4000" dirty="0">
                <a:solidFill>
                  <a:srgbClr val="154178"/>
                </a:solidFill>
                <a:latin typeface="Calibri (MS) Ultra-Bold"/>
              </a:rPr>
              <a:t>iędzynarodowym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37000" y="4865405"/>
            <a:ext cx="1965045" cy="1110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8"/>
              </a:lnSpc>
              <a:spcBef>
                <a:spcPct val="0"/>
              </a:spcBef>
            </a:pPr>
            <a:r>
              <a:rPr lang="pl-PL" sz="1549" spc="6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Międzynarodowe Stowarzyszenie Ubezpieczycieli Rolnych.</a:t>
            </a:r>
          </a:p>
          <a:p>
            <a:pPr>
              <a:lnSpc>
                <a:spcPts val="2168"/>
              </a:lnSpc>
              <a:spcBef>
                <a:spcPct val="0"/>
              </a:spcBef>
            </a:pPr>
            <a:endParaRPr lang="pl-PL" sz="1549" spc="6" dirty="0">
              <a:solidFill>
                <a:srgbClr val="1541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486784" y="4826000"/>
            <a:ext cx="2026958" cy="166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8"/>
              </a:lnSpc>
              <a:spcBef>
                <a:spcPct val="0"/>
              </a:spcBef>
            </a:pPr>
            <a:r>
              <a:rPr lang="pl-PL" sz="1549" spc="6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Stowarzyszenie Ubezpieczycieli Wzajemnych </a:t>
            </a:r>
          </a:p>
          <a:p>
            <a:pPr>
              <a:lnSpc>
                <a:spcPts val="2168"/>
              </a:lnSpc>
              <a:spcBef>
                <a:spcPct val="0"/>
              </a:spcBef>
            </a:pPr>
            <a:r>
              <a:rPr lang="pl-PL" sz="1549" spc="6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Spółdzielczych w Europie.</a:t>
            </a:r>
          </a:p>
          <a:p>
            <a:pPr>
              <a:lnSpc>
                <a:spcPts val="2168"/>
              </a:lnSpc>
              <a:spcBef>
                <a:spcPct val="0"/>
              </a:spcBef>
            </a:pPr>
            <a:endParaRPr lang="pl-PL" sz="1549" spc="6" dirty="0">
              <a:solidFill>
                <a:srgbClr val="154178"/>
              </a:solidFill>
              <a:latin typeface="Calibri (MS)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9509124" y="4507202"/>
            <a:ext cx="2205974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b="1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ICMIF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498481" y="4822441"/>
            <a:ext cx="2205974" cy="1663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8"/>
              </a:lnSpc>
              <a:spcBef>
                <a:spcPct val="0"/>
              </a:spcBef>
            </a:pPr>
            <a:r>
              <a:rPr lang="pl-PL" sz="1549" spc="6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Stowarzyszenie 15 grup ubezpieczeń wzajemnych</a:t>
            </a:r>
          </a:p>
          <a:p>
            <a:pPr>
              <a:lnSpc>
                <a:spcPts val="2168"/>
              </a:lnSpc>
              <a:spcBef>
                <a:spcPct val="0"/>
              </a:spcBef>
            </a:pPr>
            <a:r>
              <a:rPr lang="pl-PL" sz="1549" spc="6" dirty="0">
                <a:solidFill>
                  <a:srgbClr val="1541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spółdzielczych działających w krajach europejskich i Maroku.</a:t>
            </a:r>
          </a:p>
          <a:p>
            <a:pPr>
              <a:lnSpc>
                <a:spcPts val="2125"/>
              </a:lnSpc>
              <a:spcBef>
                <a:spcPct val="0"/>
              </a:spcBef>
            </a:pPr>
            <a:endParaRPr lang="pl-PL" sz="1518" spc="6" dirty="0">
              <a:solidFill>
                <a:srgbClr val="154178"/>
              </a:solidFill>
              <a:latin typeface="Calibri (MS)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56EAF091-10E3-EB66-4CAA-8325D02B42F7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40" name="Prostokąt 39" descr="Blok z akcentem z lewej">
            <a:extLst>
              <a:ext uri="{FF2B5EF4-FFF2-40B4-BE49-F238E27FC236}">
                <a16:creationId xmlns:a16="http://schemas.microsoft.com/office/drawing/2014/main" id="{31E958CB-F83B-36EB-0AF7-D594683B9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1488613"/>
            <a:ext cx="9055100" cy="388077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pl-PL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50745-310C-FD98-8166-87AF4BDDF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7390292"/>
              </p:ext>
            </p:extLst>
          </p:nvPr>
        </p:nvGraphicFramePr>
        <p:xfrm>
          <a:off x="390525" y="911244"/>
          <a:ext cx="11153775" cy="503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CF5E163E-C1D7-46C8-3F19-91814B2EAD3B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F73B0572-A181-3601-711B-2C5919D8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4043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 descr="Obraz zawierający osoba, ubrania, niebo, na wolnym powietrzu&#10;&#10;Opis wygenerowany automatycznie">
            <a:extLst>
              <a:ext uri="{FF2B5EF4-FFF2-40B4-BE49-F238E27FC236}">
                <a16:creationId xmlns:a16="http://schemas.microsoft.com/office/drawing/2014/main" id="{B4687C53-AC06-CD95-54FE-D5E00A6AD9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348" r="23258" b="1"/>
          <a:stretch/>
        </p:blipFill>
        <p:spPr>
          <a:xfrm>
            <a:off x="20" y="10"/>
            <a:ext cx="7753330" cy="6803341"/>
          </a:xfrm>
          <a:noFill/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3349" y="2811053"/>
            <a:ext cx="4438651" cy="2027647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rtlCol="0" anchor="t">
            <a:normAutofit fontScale="90000"/>
          </a:bodyPr>
          <a:lstStyle/>
          <a:p>
            <a:pPr algn="l"/>
            <a:r>
              <a:rPr lang="pl-PL" sz="4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l-PL" dirty="0">
                <a:solidFill>
                  <a:srgbClr val="014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wiązki </a:t>
            </a:r>
            <a:br>
              <a:rPr lang="pl-PL" dirty="0">
                <a:solidFill>
                  <a:srgbClr val="014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dirty="0">
                <a:solidFill>
                  <a:srgbClr val="014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zajemności </a:t>
            </a:r>
            <a:br>
              <a:rPr lang="pl-PL" dirty="0">
                <a:solidFill>
                  <a:srgbClr val="014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dirty="0">
                <a:solidFill>
                  <a:srgbClr val="0142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złonkowskiej</a:t>
            </a:r>
            <a:endParaRPr lang="pl-PL" spc="-350" dirty="0">
              <a:solidFill>
                <a:srgbClr val="0142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umer slajdu — symbol zastępczy 4" hidden="1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09651" y="6830676"/>
            <a:ext cx="660400" cy="678101"/>
          </a:xfrm>
          <a:prstGeom prst="rect">
            <a:avLst/>
          </a:prstGeom>
        </p:spPr>
        <p:txBody>
          <a:bodyPr rtlCol="0"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pl-PL" smtClean="0"/>
              <a:pPr rtl="0">
                <a:spcAft>
                  <a:spcPts val="600"/>
                </a:spcAft>
              </a:pPr>
              <a:t>8</a:t>
            </a:fld>
            <a:endParaRPr lang="pl-PL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8E9B2758-7B3F-815A-60E1-E194AD9F0081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1106015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488FD-6475-4125-BE12-5A2879717F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vert="horz" lIns="0" tIns="0" rIns="0" bIns="0" rtlCol="0">
            <a:normAutofit/>
          </a:bodyPr>
          <a:lstStyle/>
          <a:p>
            <a:endParaRPr lang="pl-PL" kern="1200">
              <a:latin typeface="+mn-lt"/>
              <a:ea typeface="+mn-ea"/>
              <a:cs typeface="+mn-cs"/>
            </a:endParaRPr>
          </a:p>
          <a:p>
            <a:endParaRPr lang="pl-PL" kern="1200">
              <a:latin typeface="+mn-lt"/>
              <a:ea typeface="+mn-ea"/>
              <a:cs typeface="+mn-cs"/>
            </a:endParaRPr>
          </a:p>
          <a:p>
            <a:endParaRPr lang="pl-PL" kern="1200">
              <a:latin typeface="+mn-lt"/>
              <a:ea typeface="+mn-ea"/>
              <a:cs typeface="+mn-cs"/>
            </a:endParaRPr>
          </a:p>
          <a:p>
            <a:endParaRPr lang="pl-PL" kern="1200">
              <a:latin typeface="+mn-lt"/>
              <a:ea typeface="+mn-ea"/>
              <a:cs typeface="+mn-cs"/>
            </a:endParaRPr>
          </a:p>
          <a:p>
            <a:endParaRPr lang="pl-PL" kern="1200">
              <a:latin typeface="+mn-lt"/>
              <a:ea typeface="+mn-ea"/>
              <a:cs typeface="+mn-cs"/>
            </a:endParaRPr>
          </a:p>
          <a:p>
            <a:endParaRPr lang="pl-PL" kern="120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pole tekstowe 1">
            <a:extLst>
              <a:ext uri="{FF2B5EF4-FFF2-40B4-BE49-F238E27FC236}">
                <a16:creationId xmlns:a16="http://schemas.microsoft.com/office/drawing/2014/main" id="{F1E96010-853B-1474-CF4C-EA3BB3CFB8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9644456"/>
              </p:ext>
            </p:extLst>
          </p:nvPr>
        </p:nvGraphicFramePr>
        <p:xfrm>
          <a:off x="1376363" y="697269"/>
          <a:ext cx="9244012" cy="558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reeform 13">
            <a:extLst>
              <a:ext uri="{FF2B5EF4-FFF2-40B4-BE49-F238E27FC236}">
                <a16:creationId xmlns:a16="http://schemas.microsoft.com/office/drawing/2014/main" id="{A3F704D2-1D95-22F5-63C9-98004ABA0F55}"/>
              </a:ext>
            </a:extLst>
          </p:cNvPr>
          <p:cNvSpPr/>
          <p:nvPr/>
        </p:nvSpPr>
        <p:spPr>
          <a:xfrm>
            <a:off x="11544300" y="6111432"/>
            <a:ext cx="419035" cy="557316"/>
          </a:xfrm>
          <a:custGeom>
            <a:avLst/>
            <a:gdLst/>
            <a:ahLst/>
            <a:cxnLst/>
            <a:rect l="l" t="t" r="r" b="b"/>
            <a:pathLst>
              <a:path w="1022585" h="1433783">
                <a:moveTo>
                  <a:pt x="0" y="0"/>
                </a:moveTo>
                <a:lnTo>
                  <a:pt x="1022586" y="0"/>
                </a:lnTo>
                <a:lnTo>
                  <a:pt x="1022586" y="1433783"/>
                </a:lnTo>
                <a:lnTo>
                  <a:pt x="0" y="1433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sz="1200"/>
          </a:p>
        </p:txBody>
      </p:sp>
      <p:sp>
        <p:nvSpPr>
          <p:cNvPr id="8" name="Prostokąt 7" descr="Blok z akcentem z lewej">
            <a:extLst>
              <a:ext uri="{FF2B5EF4-FFF2-40B4-BE49-F238E27FC236}">
                <a16:creationId xmlns:a16="http://schemas.microsoft.com/office/drawing/2014/main" id="{963FFA17-1534-A388-2C35-3E129F45D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408006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58">
      <a:dk1>
        <a:sysClr val="windowText" lastClr="000000"/>
      </a:dk1>
      <a:lt1>
        <a:sysClr val="window" lastClr="FFFFFF"/>
      </a:lt1>
      <a:dk2>
        <a:srgbClr val="1E5155"/>
      </a:dk2>
      <a:lt2>
        <a:srgbClr val="1E5155"/>
      </a:lt2>
      <a:accent1>
        <a:srgbClr val="EA6312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414_TF16411250.potx" id="{482CC0A0-17F1-49AD-8E7D-4F8D32618043}" vid="{C0060354-2FDD-402D-95A0-9400E98DA428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fb0879af-3eba-417a-a55a-ffe6dcd6ca77"/>
    <ds:schemaRef ds:uri="http://purl.org/dc/terms/"/>
    <ds:schemaRef ds:uri="6dc4bcd6-49db-4c07-9060-8acfc67cef9f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{4B54B353-9626-4CD8-BD6A-9C0F32805039}tf16411250_win32</Template>
  <TotalTime>1346</TotalTime>
  <Words>904</Words>
  <Application>Microsoft Office PowerPoint</Application>
  <PresentationFormat>Panoramiczny</PresentationFormat>
  <Paragraphs>164</Paragraphs>
  <Slides>25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(MS)</vt:lpstr>
      <vt:lpstr>Calibri (MS) Bold</vt:lpstr>
      <vt:lpstr>Calibri (MS) Ultra-Bold</vt:lpstr>
      <vt:lpstr>Candara</vt:lpstr>
      <vt:lpstr>Corbel</vt:lpstr>
      <vt:lpstr>Montserrat Classic</vt:lpstr>
      <vt:lpstr>Times New Roman</vt:lpstr>
      <vt:lpstr>Motyw pakietu Office</vt:lpstr>
      <vt:lpstr>FORUM RAD POWIATOWYCH IZBY ROLNICZEJ WOJEWÓDZTWA ŁÓDZKIEGO</vt:lpstr>
      <vt:lpstr>.</vt:lpstr>
      <vt:lpstr>STRUKTURA PORTFELA </vt:lpstr>
      <vt:lpstr>WYNIKI SPRZEDAŻOWE 2024 r. </vt:lpstr>
      <vt:lpstr>Prezentacja programu PowerPoint</vt:lpstr>
      <vt:lpstr>Prezentacja programu PowerPoint</vt:lpstr>
      <vt:lpstr>Prezentacja programu PowerPoint</vt:lpstr>
      <vt:lpstr>Związki  Wzajemności  Członkowskiej</vt:lpstr>
      <vt:lpstr>Prezentacja programu PowerPoint</vt:lpstr>
      <vt:lpstr>Prezentacja programu PowerPoint</vt:lpstr>
      <vt:lpstr>Prezentacja programu PowerPoint</vt:lpstr>
      <vt:lpstr>Oferta Towarzystwa  dla Rolników 2024/2025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Likwidacja szkód</vt:lpstr>
      <vt:lpstr>Prezentacja programu PowerPoint</vt:lpstr>
      <vt:lpstr> Dziękujemy za uwagę ! Katarzyna Białek-Traut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Ubezpieczenia TUW „TUW”</dc:title>
  <dc:creator>Krzysztof Jaśkiewicz</dc:creator>
  <cp:lastModifiedBy>Katarzyna Białek-Traut</cp:lastModifiedBy>
  <cp:revision>65</cp:revision>
  <cp:lastPrinted>2024-10-23T11:34:30Z</cp:lastPrinted>
  <dcterms:created xsi:type="dcterms:W3CDTF">2024-03-11T11:50:16Z</dcterms:created>
  <dcterms:modified xsi:type="dcterms:W3CDTF">2024-10-23T12:09:25Z</dcterms:modified>
</cp:coreProperties>
</file>