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57" r:id="rId3"/>
    <p:sldId id="283" r:id="rId4"/>
    <p:sldId id="312" r:id="rId5"/>
    <p:sldId id="286" r:id="rId6"/>
    <p:sldId id="287" r:id="rId7"/>
    <p:sldId id="290" r:id="rId8"/>
    <p:sldId id="289" r:id="rId9"/>
    <p:sldId id="288" r:id="rId10"/>
    <p:sldId id="292" r:id="rId11"/>
    <p:sldId id="293" r:id="rId12"/>
    <p:sldId id="294" r:id="rId13"/>
    <p:sldId id="296" r:id="rId14"/>
    <p:sldId id="297" r:id="rId15"/>
    <p:sldId id="295" r:id="rId16"/>
    <p:sldId id="298" r:id="rId17"/>
    <p:sldId id="302" r:id="rId18"/>
    <p:sldId id="309" r:id="rId19"/>
    <p:sldId id="299" r:id="rId20"/>
    <p:sldId id="307" r:id="rId21"/>
    <p:sldId id="308" r:id="rId22"/>
    <p:sldId id="304" r:id="rId23"/>
    <p:sldId id="310" r:id="rId24"/>
    <p:sldId id="311" r:id="rId25"/>
    <p:sldId id="305" r:id="rId26"/>
    <p:sldId id="303" r:id="rId27"/>
    <p:sldId id="306" r:id="rId28"/>
    <p:sldId id="260" r:id="rId29"/>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E40"/>
    <a:srgbClr val="009242"/>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5" autoAdjust="0"/>
    <p:restoredTop sz="94575" autoAdjust="0"/>
  </p:normalViewPr>
  <p:slideViewPr>
    <p:cSldViewPr snapToGrid="0" snapToObjects="1">
      <p:cViewPr>
        <p:scale>
          <a:sx n="110" d="100"/>
          <a:sy n="110" d="100"/>
        </p:scale>
        <p:origin x="-82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10.xml.rels><?xml version="1.0" encoding="UTF-8" standalone="yes"?>
<Relationships xmlns="http://schemas.openxmlformats.org/package/2006/relationships"><Relationship Id="rId1" Type="http://schemas.openxmlformats.org/officeDocument/2006/relationships/hyperlink" Target="file:///\\192.168.100.10\bi\KIEROWNICTWO\Wniosek%20o%20p&#322;atno&#347;&#263;_producent%20&#347;wi&#324;%20_zakup%20LOSZEK%20-%2001.03.2017.doc" TargetMode="External"/></Relationships>
</file>

<file path=ppt/diagrams/_rels/data12.xml.rels><?xml version="1.0" encoding="UTF-8" standalone="yes"?>
<Relationships xmlns="http://schemas.openxmlformats.org/package/2006/relationships"><Relationship Id="rId1" Type="http://schemas.openxmlformats.org/officeDocument/2006/relationships/hyperlink" Target="file:///\\192.168.100.10\bi\KIEROWNICTWO\Za&#322;.%20nr%201-%20wniosek%20o%20pomoc_producent%20&#347;wi&#324;_teren%20ASF_zakup%20JA&#321;&#211;WEK%20-%2021.02.2017.doc" TargetMode="External"/></Relationships>
</file>

<file path=ppt/diagrams/_rels/data13.xml.rels><?xml version="1.0" encoding="UTF-8" standalone="yes"?>
<Relationships xmlns="http://schemas.openxmlformats.org/package/2006/relationships"><Relationship Id="rId1" Type="http://schemas.openxmlformats.org/officeDocument/2006/relationships/hyperlink" Target="file:///\\192.168.100.10\bi\KIEROWNICTWO\Za&#322;.%20nr%203%20-%20wniosek%20o%20p&#322;atno&#347;&#263;_producent%20&#347;win%20zakup_JA&#321;&#211;WEK_21_02-2017.doc" TargetMode="External"/></Relationships>
</file>

<file path=ppt/diagrams/_rels/data5.xml.rels><?xml version="1.0" encoding="UTF-8" standalone="yes"?>
<Relationships xmlns="http://schemas.openxmlformats.org/package/2006/relationships"><Relationship Id="rId2" Type="http://schemas.openxmlformats.org/officeDocument/2006/relationships/hyperlink" Target="file:///\\192.168.100.10\bi\KIEROWNICTWO\PROJEKT\Wniosek%20o%20udzielenie%20pomocy%20z%20tytu&#322;u%20wyr&#243;wnania%20ceny%20sprzeda&#380;y%20&#347;wi&#324;%20-%20ASF%2001.03.doc" TargetMode="External"/><Relationship Id="rId1" Type="http://schemas.openxmlformats.org/officeDocument/2006/relationships/hyperlink" Target="file:///\\192.168.100.10\bi\KIEROWNICTWO\Wniosek%20o%20udzielenie%20pomocy%20z%20tytu&#322;u%20wyr&#243;wnania%20ceny%20sprzeda&#380;y%20&#347;wi&#324;%20-%20ASF%2001.03.doc"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file:///\\192.168.100.10\bi\KIEROWNICTWO\Wniosek%20o%20pomoc%20producent%20&#347;wi&#324;%20_zakup%20LOSZEK%20-%2001.03.2017.doc"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0.xml.rels><?xml version="1.0" encoding="UTF-8" standalone="yes"?>
<Relationships xmlns="http://schemas.openxmlformats.org/package/2006/relationships"><Relationship Id="rId1" Type="http://schemas.openxmlformats.org/officeDocument/2006/relationships/hyperlink" Target="file:///\\192.168.100.10\bi\KIEROWNICTWO\Wniosek%20o%20p&#322;atno&#347;&#263;_producent%20&#347;wi&#324;%20_zakup%20LOSZEK%20-%2001.03.2017.doc"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file:///\\192.168.100.10\bi\KIEROWNICTWO\Za&#322;.%20nr%201-%20wniosek%20o%20pomoc_producent%20&#347;wi&#324;_teren%20ASF_zakup%20JA&#321;&#211;WEK%20-%2021.02.2017.doc" TargetMode="External"/></Relationships>
</file>

<file path=ppt/diagrams/_rels/drawing13.xml.rels><?xml version="1.0" encoding="UTF-8" standalone="yes"?>
<Relationships xmlns="http://schemas.openxmlformats.org/package/2006/relationships"><Relationship Id="rId1" Type="http://schemas.openxmlformats.org/officeDocument/2006/relationships/hyperlink" Target="file:///\\192.168.100.10\bi\KIEROWNICTWO\Za&#322;.%20nr%203%20-%20wniosek%20o%20p&#322;atno&#347;&#263;_producent%20&#347;win%20zakup_JA&#321;&#211;WEK_21_02-2017.doc"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file:///\\192.168.100.10\bi\KIEROWNICTWO\PROJEKT\Wniosek%20o%20udzielenie%20pomocy%20z%20tytu&#322;u%20wyr&#243;wnania%20ceny%20sprzeda&#380;y%20&#347;wi&#324;%20-%20ASF%2001.03.doc" TargetMode="External"/><Relationship Id="rId1" Type="http://schemas.openxmlformats.org/officeDocument/2006/relationships/hyperlink" Target="file:///\\192.168.100.10\bi\KIEROWNICTWO\Wniosek%20o%20udzielenie%20pomocy%20z%20tytu&#322;u%20wyr&#243;wnania%20ceny%20sprzeda&#380;y%20&#347;wi&#324;%20-%20ASF%2001.03.doc"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file:///\\192.168.100.10\bi\KIEROWNICTWO\Wniosek%20o%20pomoc%20producent%20&#347;wi&#324;%20_zakup%20LOSZEK%20-%2001.03.2017.doc"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F6FBD1-4FE5-4CC6-AF2F-94F41424851E}"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pl-PL"/>
        </a:p>
      </dgm:t>
    </dgm:pt>
    <dgm:pt modelId="{853B36CC-1C0C-4499-8AFB-0179DC38892C}">
      <dgm:prSet phldrT="[Tekst]" custT="1">
        <dgm:style>
          <a:lnRef idx="1">
            <a:schemeClr val="dk1"/>
          </a:lnRef>
          <a:fillRef idx="2">
            <a:schemeClr val="dk1"/>
          </a:fillRef>
          <a:effectRef idx="1">
            <a:schemeClr val="dk1"/>
          </a:effectRef>
          <a:fontRef idx="minor">
            <a:schemeClr val="dk1"/>
          </a:fontRef>
        </dgm:style>
      </dgm:prSet>
      <dgm:spPr/>
      <dgm:t>
        <a:bodyPr/>
        <a:lstStyle/>
        <a:p>
          <a:r>
            <a:rPr lang="pl-PL" sz="1200" b="1" dirty="0" smtClean="0">
              <a:solidFill>
                <a:srgbClr val="009242"/>
              </a:solidFill>
            </a:rPr>
            <a:t>58 409 000 zł</a:t>
          </a:r>
          <a:endParaRPr lang="pl-PL" sz="1200" b="1" dirty="0">
            <a:solidFill>
              <a:srgbClr val="009242"/>
            </a:solidFill>
          </a:endParaRPr>
        </a:p>
      </dgm:t>
    </dgm:pt>
    <dgm:pt modelId="{056CEDAE-7DCD-48E5-ACD5-E53FB1D32B42}" type="parTrans" cxnId="{66646329-3567-47D9-A384-B8C8D8F9B7AF}">
      <dgm:prSet/>
      <dgm:spPr/>
      <dgm:t>
        <a:bodyPr/>
        <a:lstStyle/>
        <a:p>
          <a:endParaRPr lang="pl-PL"/>
        </a:p>
      </dgm:t>
    </dgm:pt>
    <dgm:pt modelId="{EDDF6FE5-B3BA-44B9-AC1D-2B7F614DFFDC}" type="sibTrans" cxnId="{66646329-3567-47D9-A384-B8C8D8F9B7AF}">
      <dgm:prSet/>
      <dgm:spPr/>
      <dgm:t>
        <a:bodyPr/>
        <a:lstStyle/>
        <a:p>
          <a:endParaRPr lang="pl-PL"/>
        </a:p>
      </dgm:t>
    </dgm:pt>
    <dgm:pt modelId="{D7DE7EDF-8AA7-4033-9AA6-2C53DAF912B4}">
      <dgm:prSet phldrT="[Tekst]" custT="1">
        <dgm:style>
          <a:lnRef idx="1">
            <a:schemeClr val="dk1"/>
          </a:lnRef>
          <a:fillRef idx="2">
            <a:schemeClr val="dk1"/>
          </a:fillRef>
          <a:effectRef idx="1">
            <a:schemeClr val="dk1"/>
          </a:effectRef>
          <a:fontRef idx="minor">
            <a:schemeClr val="dk1"/>
          </a:fontRef>
        </dgm:style>
      </dgm:prSet>
      <dgm:spPr/>
      <dgm:t>
        <a:bodyPr/>
        <a:lstStyle/>
        <a:p>
          <a:r>
            <a:rPr lang="pl-PL" sz="1200" dirty="0" smtClean="0"/>
            <a:t>Pomoc producentom świń, z przeznaczeniem na zakup loszek hodowlanych lub knurów hodowlanych</a:t>
          </a:r>
          <a:endParaRPr lang="pl-PL" sz="1200" dirty="0"/>
        </a:p>
      </dgm:t>
    </dgm:pt>
    <dgm:pt modelId="{E33A96D0-7E62-41A4-8025-BB6AFC24B70B}" type="parTrans" cxnId="{12EE62BA-769B-4BF0-B42F-CC6697A1144E}">
      <dgm:prSet/>
      <dgm:spPr/>
      <dgm:t>
        <a:bodyPr/>
        <a:lstStyle/>
        <a:p>
          <a:endParaRPr lang="pl-PL"/>
        </a:p>
      </dgm:t>
    </dgm:pt>
    <dgm:pt modelId="{5E756056-85AE-45D5-999A-117DE26F879C}" type="sibTrans" cxnId="{12EE62BA-769B-4BF0-B42F-CC6697A1144E}">
      <dgm:prSet/>
      <dgm:spPr/>
      <dgm:t>
        <a:bodyPr/>
        <a:lstStyle/>
        <a:p>
          <a:endParaRPr lang="pl-PL"/>
        </a:p>
      </dgm:t>
    </dgm:pt>
    <dgm:pt modelId="{DD91C412-D0A8-420D-9243-E4742041DD76}">
      <dgm:prSet phldrT="[Tekst]" custT="1">
        <dgm:style>
          <a:lnRef idx="1">
            <a:schemeClr val="dk1"/>
          </a:lnRef>
          <a:fillRef idx="2">
            <a:schemeClr val="dk1"/>
          </a:fillRef>
          <a:effectRef idx="1">
            <a:schemeClr val="dk1"/>
          </a:effectRef>
          <a:fontRef idx="minor">
            <a:schemeClr val="dk1"/>
          </a:fontRef>
        </dgm:style>
      </dgm:prSet>
      <dgm:spPr/>
      <dgm:t>
        <a:bodyPr/>
        <a:lstStyle/>
        <a:p>
          <a:r>
            <a:rPr lang="pl-PL" sz="1200" dirty="0" smtClean="0"/>
            <a:t>Pomoc producentom mleka, z przeznaczeniem na zakup jałówek hodowlanych ras mięsnych lub zakup buhajów</a:t>
          </a:r>
          <a:endParaRPr lang="pl-PL" sz="1800" dirty="0"/>
        </a:p>
      </dgm:t>
    </dgm:pt>
    <dgm:pt modelId="{FBE3EA6E-2E16-4D07-8494-459A102F82B1}" type="parTrans" cxnId="{B4231D3C-F0D3-488D-A466-4BF1366DB8AC}">
      <dgm:prSet/>
      <dgm:spPr/>
      <dgm:t>
        <a:bodyPr/>
        <a:lstStyle/>
        <a:p>
          <a:endParaRPr lang="pl-PL"/>
        </a:p>
      </dgm:t>
    </dgm:pt>
    <dgm:pt modelId="{E6AF130D-B884-4A87-97F1-7C54D149FB22}" type="sibTrans" cxnId="{B4231D3C-F0D3-488D-A466-4BF1366DB8AC}">
      <dgm:prSet/>
      <dgm:spPr/>
      <dgm:t>
        <a:bodyPr/>
        <a:lstStyle/>
        <a:p>
          <a:endParaRPr lang="pl-PL"/>
        </a:p>
      </dgm:t>
    </dgm:pt>
    <dgm:pt modelId="{CA129CF6-435F-4942-A4E5-7E362C808B52}">
      <dgm:prSet phldrT="[Tekst]" custT="1">
        <dgm:style>
          <a:lnRef idx="1">
            <a:schemeClr val="dk1"/>
          </a:lnRef>
          <a:fillRef idx="2">
            <a:schemeClr val="dk1"/>
          </a:fillRef>
          <a:effectRef idx="1">
            <a:schemeClr val="dk1"/>
          </a:effectRef>
          <a:fontRef idx="minor">
            <a:schemeClr val="dk1"/>
          </a:fontRef>
        </dgm:style>
      </dgm:prSet>
      <dgm:spPr/>
      <dgm:t>
        <a:bodyPr/>
        <a:lstStyle/>
        <a:p>
          <a:r>
            <a:rPr lang="pl-PL" sz="1200" b="1" dirty="0" smtClean="0">
              <a:solidFill>
                <a:srgbClr val="009242"/>
              </a:solidFill>
            </a:rPr>
            <a:t>22 708 684,6 zł</a:t>
          </a:r>
          <a:endParaRPr lang="pl-PL" sz="1200" b="1" dirty="0">
            <a:solidFill>
              <a:srgbClr val="009242"/>
            </a:solidFill>
          </a:endParaRPr>
        </a:p>
      </dgm:t>
    </dgm:pt>
    <dgm:pt modelId="{4D7B6D1F-0314-48F3-9590-92ACC68C3729}" type="parTrans" cxnId="{9B41AA9B-F02D-4226-98E7-48E7CFF09274}">
      <dgm:prSet/>
      <dgm:spPr/>
      <dgm:t>
        <a:bodyPr/>
        <a:lstStyle/>
        <a:p>
          <a:endParaRPr lang="pl-PL"/>
        </a:p>
      </dgm:t>
    </dgm:pt>
    <dgm:pt modelId="{432DA04D-4D89-46D6-9D0B-B1F282F7374E}" type="sibTrans" cxnId="{9B41AA9B-F02D-4226-98E7-48E7CFF09274}">
      <dgm:prSet/>
      <dgm:spPr/>
      <dgm:t>
        <a:bodyPr/>
        <a:lstStyle/>
        <a:p>
          <a:endParaRPr lang="pl-PL"/>
        </a:p>
      </dgm:t>
    </dgm:pt>
    <dgm:pt modelId="{8013E054-D37C-47ED-84A6-2830AE84B92D}">
      <dgm:prSet phldrT="[Tekst]" custT="1">
        <dgm:style>
          <a:lnRef idx="1">
            <a:schemeClr val="dk1"/>
          </a:lnRef>
          <a:fillRef idx="2">
            <a:schemeClr val="dk1"/>
          </a:fillRef>
          <a:effectRef idx="1">
            <a:schemeClr val="dk1"/>
          </a:effectRef>
          <a:fontRef idx="minor">
            <a:schemeClr val="dk1"/>
          </a:fontRef>
        </dgm:style>
      </dgm:prSet>
      <dgm:spPr/>
      <dgm:t>
        <a:bodyPr/>
        <a:lstStyle/>
        <a:p>
          <a:r>
            <a:rPr lang="pl-PL" sz="1200" dirty="0" smtClean="0"/>
            <a:t>Pomoc producentom świń, którzy utrzymywali świnie w stadzie dotkniętym restrykcjami z tytułu ASF, z przeznaczeniem na pokrycie różnicy między średnią rynkową ceną zakupu netto masy poubojowej ciepłej tuszy świni a ceną sprzedaży jaką uzyskał producent świń w okresie od 1 września 2016 r. do 30 czerwca 2017 r.</a:t>
          </a:r>
          <a:endParaRPr lang="pl-PL" sz="1200" dirty="0"/>
        </a:p>
      </dgm:t>
    </dgm:pt>
    <dgm:pt modelId="{11C6BE22-0663-4BE3-A48A-9210BDAE0BE4}" type="parTrans" cxnId="{45855744-7F73-409D-A4B1-A4186DFE94A2}">
      <dgm:prSet/>
      <dgm:spPr/>
      <dgm:t>
        <a:bodyPr/>
        <a:lstStyle/>
        <a:p>
          <a:endParaRPr lang="pl-PL"/>
        </a:p>
      </dgm:t>
    </dgm:pt>
    <dgm:pt modelId="{2B7C3263-53FE-4171-9131-A26E72B487C8}" type="sibTrans" cxnId="{45855744-7F73-409D-A4B1-A4186DFE94A2}">
      <dgm:prSet/>
      <dgm:spPr/>
      <dgm:t>
        <a:bodyPr/>
        <a:lstStyle/>
        <a:p>
          <a:endParaRPr lang="pl-PL"/>
        </a:p>
      </dgm:t>
    </dgm:pt>
    <dgm:pt modelId="{40775E0E-B644-42C8-9984-563188FEC368}">
      <dgm:prSet phldrT="[Tekst]" custT="1">
        <dgm:style>
          <a:lnRef idx="1">
            <a:schemeClr val="dk1"/>
          </a:lnRef>
          <a:fillRef idx="2">
            <a:schemeClr val="dk1"/>
          </a:fillRef>
          <a:effectRef idx="1">
            <a:schemeClr val="dk1"/>
          </a:effectRef>
          <a:fontRef idx="minor">
            <a:schemeClr val="dk1"/>
          </a:fontRef>
        </dgm:style>
      </dgm:prSet>
      <dgm:spPr/>
      <dgm:t>
        <a:bodyPr/>
        <a:lstStyle/>
        <a:p>
          <a:r>
            <a:rPr lang="pl-PL" sz="1200" b="1" dirty="0" smtClean="0">
              <a:solidFill>
                <a:srgbClr val="009242"/>
              </a:solidFill>
            </a:rPr>
            <a:t>17 572 188 zł</a:t>
          </a:r>
          <a:endParaRPr lang="pl-PL" sz="1200" b="1" dirty="0">
            <a:solidFill>
              <a:srgbClr val="009242"/>
            </a:solidFill>
          </a:endParaRPr>
        </a:p>
      </dgm:t>
    </dgm:pt>
    <dgm:pt modelId="{8B478977-987F-425F-B4DC-EC34F45C5E52}" type="parTrans" cxnId="{2B36C601-7A75-4045-9D37-643EF235BC57}">
      <dgm:prSet/>
      <dgm:spPr/>
      <dgm:t>
        <a:bodyPr/>
        <a:lstStyle/>
        <a:p>
          <a:endParaRPr lang="pl-PL"/>
        </a:p>
      </dgm:t>
    </dgm:pt>
    <dgm:pt modelId="{D803C80F-292F-4464-BFAF-27C876B215E8}" type="sibTrans" cxnId="{2B36C601-7A75-4045-9D37-643EF235BC57}">
      <dgm:prSet/>
      <dgm:spPr/>
      <dgm:t>
        <a:bodyPr/>
        <a:lstStyle/>
        <a:p>
          <a:endParaRPr lang="pl-PL"/>
        </a:p>
      </dgm:t>
    </dgm:pt>
    <dgm:pt modelId="{47C364FA-4F2D-4047-A705-39487F7FF0E5}">
      <dgm:prSet custT="1">
        <dgm:style>
          <a:lnRef idx="1">
            <a:schemeClr val="dk1"/>
          </a:lnRef>
          <a:fillRef idx="2">
            <a:schemeClr val="dk1"/>
          </a:fillRef>
          <a:effectRef idx="1">
            <a:schemeClr val="dk1"/>
          </a:effectRef>
          <a:fontRef idx="minor">
            <a:schemeClr val="dk1"/>
          </a:fontRef>
        </dgm:style>
      </dgm:prSet>
      <dgm:spPr/>
      <dgm:t>
        <a:bodyPr/>
        <a:lstStyle/>
        <a:p>
          <a:r>
            <a:rPr lang="pl-PL" sz="1200" dirty="0" smtClean="0"/>
            <a:t>Pomoc producentom świń, których gospodarstwo znajduje się na obszarach dotkniętych restrykcjami z tytułu ASF, z przeznaczeniem na zakup jałówek hodowlanych ras mięsnych lub zakup buhajów</a:t>
          </a:r>
          <a:endParaRPr lang="pl-PL" sz="1200" dirty="0"/>
        </a:p>
      </dgm:t>
    </dgm:pt>
    <dgm:pt modelId="{DE77A4FF-D8C1-448D-A593-C8A89C502878}" type="parTrans" cxnId="{B6919083-2811-4B29-845C-101E6409AD97}">
      <dgm:prSet/>
      <dgm:spPr/>
      <dgm:t>
        <a:bodyPr/>
        <a:lstStyle/>
        <a:p>
          <a:endParaRPr lang="pl-PL"/>
        </a:p>
      </dgm:t>
    </dgm:pt>
    <dgm:pt modelId="{73CAFCB1-333B-493D-B4B1-0E777F0A97CF}" type="sibTrans" cxnId="{B6919083-2811-4B29-845C-101E6409AD97}">
      <dgm:prSet/>
      <dgm:spPr/>
      <dgm:t>
        <a:bodyPr/>
        <a:lstStyle/>
        <a:p>
          <a:endParaRPr lang="pl-PL"/>
        </a:p>
      </dgm:t>
    </dgm:pt>
    <dgm:pt modelId="{BF4F1AD2-E8D8-4F3B-A586-35DACF25A7FA}" type="pres">
      <dgm:prSet presAssocID="{97F6FBD1-4FE5-4CC6-AF2F-94F41424851E}" presName="Name0" presStyleCnt="0">
        <dgm:presLayoutVars>
          <dgm:chMax val="7"/>
          <dgm:chPref val="7"/>
          <dgm:dir/>
        </dgm:presLayoutVars>
      </dgm:prSet>
      <dgm:spPr/>
      <dgm:t>
        <a:bodyPr/>
        <a:lstStyle/>
        <a:p>
          <a:endParaRPr lang="pl-PL"/>
        </a:p>
      </dgm:t>
    </dgm:pt>
    <dgm:pt modelId="{6E8AE93A-C2CD-4030-94C6-BCF620EA08DA}" type="pres">
      <dgm:prSet presAssocID="{97F6FBD1-4FE5-4CC6-AF2F-94F41424851E}" presName="Name1" presStyleCnt="0"/>
      <dgm:spPr/>
    </dgm:pt>
    <dgm:pt modelId="{E6D62C78-E533-4444-B7B1-A52F095D95BE}" type="pres">
      <dgm:prSet presAssocID="{97F6FBD1-4FE5-4CC6-AF2F-94F41424851E}" presName="cycle" presStyleCnt="0"/>
      <dgm:spPr/>
    </dgm:pt>
    <dgm:pt modelId="{86597CC5-D75C-49F8-98D0-84AF1564D70F}" type="pres">
      <dgm:prSet presAssocID="{97F6FBD1-4FE5-4CC6-AF2F-94F41424851E}" presName="srcNode" presStyleLbl="node1" presStyleIdx="0" presStyleCnt="3"/>
      <dgm:spPr/>
    </dgm:pt>
    <dgm:pt modelId="{385C1D83-556F-463E-A6EE-28FE7DA834C0}" type="pres">
      <dgm:prSet presAssocID="{97F6FBD1-4FE5-4CC6-AF2F-94F41424851E}" presName="conn" presStyleLbl="parChTrans1D2" presStyleIdx="0" presStyleCnt="1"/>
      <dgm:spPr/>
      <dgm:t>
        <a:bodyPr/>
        <a:lstStyle/>
        <a:p>
          <a:endParaRPr lang="pl-PL"/>
        </a:p>
      </dgm:t>
    </dgm:pt>
    <dgm:pt modelId="{4FECF444-45DE-40BA-8265-6CA6E5422A52}" type="pres">
      <dgm:prSet presAssocID="{97F6FBD1-4FE5-4CC6-AF2F-94F41424851E}" presName="extraNode" presStyleLbl="node1" presStyleIdx="0" presStyleCnt="3"/>
      <dgm:spPr/>
    </dgm:pt>
    <dgm:pt modelId="{FA64807E-EE6A-4B3E-A2B0-76FE34E82FA3}" type="pres">
      <dgm:prSet presAssocID="{97F6FBD1-4FE5-4CC6-AF2F-94F41424851E}" presName="dstNode" presStyleLbl="node1" presStyleIdx="0" presStyleCnt="3"/>
      <dgm:spPr/>
    </dgm:pt>
    <dgm:pt modelId="{921753D7-951E-42E1-9340-EF2F70D6B373}" type="pres">
      <dgm:prSet presAssocID="{CA129CF6-435F-4942-A4E5-7E362C808B52}" presName="text_1" presStyleLbl="node1" presStyleIdx="0" presStyleCnt="3" custScaleX="101665" custScaleY="118693">
        <dgm:presLayoutVars>
          <dgm:bulletEnabled val="1"/>
        </dgm:presLayoutVars>
      </dgm:prSet>
      <dgm:spPr/>
      <dgm:t>
        <a:bodyPr/>
        <a:lstStyle/>
        <a:p>
          <a:endParaRPr lang="pl-PL"/>
        </a:p>
      </dgm:t>
    </dgm:pt>
    <dgm:pt modelId="{A1B62206-7565-4F37-90DD-997738F5FC3F}" type="pres">
      <dgm:prSet presAssocID="{CA129CF6-435F-4942-A4E5-7E362C808B52}" presName="accent_1" presStyleCnt="0"/>
      <dgm:spPr/>
    </dgm:pt>
    <dgm:pt modelId="{88CCBF96-D9D1-487F-89E0-7F9EB3EC1982}" type="pres">
      <dgm:prSet presAssocID="{CA129CF6-435F-4942-A4E5-7E362C808B52}" presName="accentRepeatNode" presStyleLbl="solidFgAcc1" presStyleIdx="0" presStyleCnt="3" custScaleX="126818" custScaleY="102734" custLinFactNeighborX="-13120" custLinFactNeighborY="2483"/>
      <dgm:spPr>
        <a:blipFill rotWithShape="0">
          <a:blip xmlns:r="http://schemas.openxmlformats.org/officeDocument/2006/relationships" r:embed="rId1"/>
          <a:stretch>
            <a:fillRect/>
          </a:stretch>
        </a:blipFill>
      </dgm:spPr>
      <dgm:t>
        <a:bodyPr/>
        <a:lstStyle/>
        <a:p>
          <a:endParaRPr lang="pl-PL"/>
        </a:p>
      </dgm:t>
    </dgm:pt>
    <dgm:pt modelId="{F3329727-780A-49B9-B40A-F922B615E62C}" type="pres">
      <dgm:prSet presAssocID="{853B36CC-1C0C-4499-8AFB-0179DC38892C}" presName="text_2" presStyleLbl="node1" presStyleIdx="1" presStyleCnt="3">
        <dgm:presLayoutVars>
          <dgm:bulletEnabled val="1"/>
        </dgm:presLayoutVars>
      </dgm:prSet>
      <dgm:spPr/>
      <dgm:t>
        <a:bodyPr/>
        <a:lstStyle/>
        <a:p>
          <a:endParaRPr lang="pl-PL"/>
        </a:p>
      </dgm:t>
    </dgm:pt>
    <dgm:pt modelId="{0FC36FA3-6766-4619-A72A-B576C65733BC}" type="pres">
      <dgm:prSet presAssocID="{853B36CC-1C0C-4499-8AFB-0179DC38892C}" presName="accent_2" presStyleCnt="0"/>
      <dgm:spPr/>
    </dgm:pt>
    <dgm:pt modelId="{23817482-B77C-45A8-97F2-7345847B94B2}" type="pres">
      <dgm:prSet presAssocID="{853B36CC-1C0C-4499-8AFB-0179DC38892C}" presName="accentRepeatNode" presStyleLbl="solidFgAcc1" presStyleIdx="1" presStyleCnt="3" custScaleX="136503" custScaleY="105871" custLinFactNeighborX="-15071" custLinFactNeighborY="-1005"/>
      <dgm:spPr>
        <a:blipFill rotWithShape="0">
          <a:blip xmlns:r="http://schemas.openxmlformats.org/officeDocument/2006/relationships" r:embed="rId2"/>
          <a:stretch>
            <a:fillRect/>
          </a:stretch>
        </a:blipFill>
      </dgm:spPr>
      <dgm:t>
        <a:bodyPr/>
        <a:lstStyle/>
        <a:p>
          <a:endParaRPr lang="pl-PL"/>
        </a:p>
      </dgm:t>
    </dgm:pt>
    <dgm:pt modelId="{BEA3F347-ABE7-4ABA-A1A4-1873C679B668}" type="pres">
      <dgm:prSet presAssocID="{40775E0E-B644-42C8-9984-563188FEC368}" presName="text_3" presStyleLbl="node1" presStyleIdx="2" presStyleCnt="3" custScaleX="99769" custScaleY="125460">
        <dgm:presLayoutVars>
          <dgm:bulletEnabled val="1"/>
        </dgm:presLayoutVars>
      </dgm:prSet>
      <dgm:spPr/>
      <dgm:t>
        <a:bodyPr/>
        <a:lstStyle/>
        <a:p>
          <a:endParaRPr lang="pl-PL"/>
        </a:p>
      </dgm:t>
    </dgm:pt>
    <dgm:pt modelId="{75A8EE92-4BFD-4E1F-A25C-4F23A5CACA8D}" type="pres">
      <dgm:prSet presAssocID="{40775E0E-B644-42C8-9984-563188FEC368}" presName="accent_3" presStyleCnt="0"/>
      <dgm:spPr/>
    </dgm:pt>
    <dgm:pt modelId="{9F7374C3-6FA8-4058-A4B3-57DB5A4D87F3}" type="pres">
      <dgm:prSet presAssocID="{40775E0E-B644-42C8-9984-563188FEC368}" presName="accentRepeatNode" presStyleLbl="solidFgAcc1" presStyleIdx="2" presStyleCnt="3" custScaleX="131440" custScaleY="90651"/>
      <dgm:spPr>
        <a:blipFill rotWithShape="0">
          <a:blip xmlns:r="http://schemas.openxmlformats.org/officeDocument/2006/relationships" r:embed="rId3"/>
          <a:stretch>
            <a:fillRect/>
          </a:stretch>
        </a:blipFill>
      </dgm:spPr>
      <dgm:t>
        <a:bodyPr/>
        <a:lstStyle/>
        <a:p>
          <a:endParaRPr lang="pl-PL"/>
        </a:p>
      </dgm:t>
    </dgm:pt>
  </dgm:ptLst>
  <dgm:cxnLst>
    <dgm:cxn modelId="{45855744-7F73-409D-A4B1-A4186DFE94A2}" srcId="{40775E0E-B644-42C8-9984-563188FEC368}" destId="{8013E054-D37C-47ED-84A6-2830AE84B92D}" srcOrd="0" destOrd="0" parTransId="{11C6BE22-0663-4BE3-A48A-9210BDAE0BE4}" sibTransId="{2B7C3263-53FE-4171-9131-A26E72B487C8}"/>
    <dgm:cxn modelId="{BA555724-7CF2-48A0-AE5F-ABE08E34EB6A}" type="presOf" srcId="{E6AF130D-B884-4A87-97F1-7C54D149FB22}" destId="{385C1D83-556F-463E-A6EE-28FE7DA834C0}" srcOrd="0" destOrd="0" presId="urn:microsoft.com/office/officeart/2008/layout/VerticalCurvedList"/>
    <dgm:cxn modelId="{349249F3-8596-4670-B47E-80A6FE84F7D1}" type="presOf" srcId="{40775E0E-B644-42C8-9984-563188FEC368}" destId="{BEA3F347-ABE7-4ABA-A1A4-1873C679B668}" srcOrd="0" destOrd="0" presId="urn:microsoft.com/office/officeart/2008/layout/VerticalCurvedList"/>
    <dgm:cxn modelId="{D66CF2E3-B597-48A9-BF86-1B814788A136}" type="presOf" srcId="{8013E054-D37C-47ED-84A6-2830AE84B92D}" destId="{BEA3F347-ABE7-4ABA-A1A4-1873C679B668}" srcOrd="0" destOrd="1" presId="urn:microsoft.com/office/officeart/2008/layout/VerticalCurvedList"/>
    <dgm:cxn modelId="{B16BEEE7-5C42-4583-B501-F2A2076301DD}" type="presOf" srcId="{97F6FBD1-4FE5-4CC6-AF2F-94F41424851E}" destId="{BF4F1AD2-E8D8-4F3B-A586-35DACF25A7FA}" srcOrd="0" destOrd="0" presId="urn:microsoft.com/office/officeart/2008/layout/VerticalCurvedList"/>
    <dgm:cxn modelId="{4D82BB8C-A98F-4C04-96BF-003F66150F2F}" type="presOf" srcId="{CA129CF6-435F-4942-A4E5-7E362C808B52}" destId="{921753D7-951E-42E1-9340-EF2F70D6B373}" srcOrd="0" destOrd="0" presId="urn:microsoft.com/office/officeart/2008/layout/VerticalCurvedList"/>
    <dgm:cxn modelId="{768366FC-7F10-4F79-9FD2-56B37D40078B}" type="presOf" srcId="{853B36CC-1C0C-4499-8AFB-0179DC38892C}" destId="{F3329727-780A-49B9-B40A-F922B615E62C}" srcOrd="0" destOrd="0" presId="urn:microsoft.com/office/officeart/2008/layout/VerticalCurvedList"/>
    <dgm:cxn modelId="{2766EFE6-16C7-4576-A6F8-CC7965CA1880}" type="presOf" srcId="{47C364FA-4F2D-4047-A705-39487F7FF0E5}" destId="{921753D7-951E-42E1-9340-EF2F70D6B373}" srcOrd="0" destOrd="2" presId="urn:microsoft.com/office/officeart/2008/layout/VerticalCurvedList"/>
    <dgm:cxn modelId="{5379819D-9E55-4EC3-B023-05839CEDC412}" type="presOf" srcId="{D7DE7EDF-8AA7-4033-9AA6-2C53DAF912B4}" destId="{F3329727-780A-49B9-B40A-F922B615E62C}" srcOrd="0" destOrd="1" presId="urn:microsoft.com/office/officeart/2008/layout/VerticalCurvedList"/>
    <dgm:cxn modelId="{12EE62BA-769B-4BF0-B42F-CC6697A1144E}" srcId="{853B36CC-1C0C-4499-8AFB-0179DC38892C}" destId="{D7DE7EDF-8AA7-4033-9AA6-2C53DAF912B4}" srcOrd="0" destOrd="0" parTransId="{E33A96D0-7E62-41A4-8025-BB6AFC24B70B}" sibTransId="{5E756056-85AE-45D5-999A-117DE26F879C}"/>
    <dgm:cxn modelId="{66646329-3567-47D9-A384-B8C8D8F9B7AF}" srcId="{97F6FBD1-4FE5-4CC6-AF2F-94F41424851E}" destId="{853B36CC-1C0C-4499-8AFB-0179DC38892C}" srcOrd="1" destOrd="0" parTransId="{056CEDAE-7DCD-48E5-ACD5-E53FB1D32B42}" sibTransId="{EDDF6FE5-B3BA-44B9-AC1D-2B7F614DFFDC}"/>
    <dgm:cxn modelId="{B4231D3C-F0D3-488D-A466-4BF1366DB8AC}" srcId="{CA129CF6-435F-4942-A4E5-7E362C808B52}" destId="{DD91C412-D0A8-420D-9243-E4742041DD76}" srcOrd="0" destOrd="0" parTransId="{FBE3EA6E-2E16-4D07-8494-459A102F82B1}" sibTransId="{E6AF130D-B884-4A87-97F1-7C54D149FB22}"/>
    <dgm:cxn modelId="{458FC8F3-9236-4E1F-9239-6FDAF773988F}" type="presOf" srcId="{DD91C412-D0A8-420D-9243-E4742041DD76}" destId="{921753D7-951E-42E1-9340-EF2F70D6B373}" srcOrd="0" destOrd="1" presId="urn:microsoft.com/office/officeart/2008/layout/VerticalCurvedList"/>
    <dgm:cxn modelId="{2B36C601-7A75-4045-9D37-643EF235BC57}" srcId="{97F6FBD1-4FE5-4CC6-AF2F-94F41424851E}" destId="{40775E0E-B644-42C8-9984-563188FEC368}" srcOrd="2" destOrd="0" parTransId="{8B478977-987F-425F-B4DC-EC34F45C5E52}" sibTransId="{D803C80F-292F-4464-BFAF-27C876B215E8}"/>
    <dgm:cxn modelId="{9B41AA9B-F02D-4226-98E7-48E7CFF09274}" srcId="{97F6FBD1-4FE5-4CC6-AF2F-94F41424851E}" destId="{CA129CF6-435F-4942-A4E5-7E362C808B52}" srcOrd="0" destOrd="0" parTransId="{4D7B6D1F-0314-48F3-9590-92ACC68C3729}" sibTransId="{432DA04D-4D89-46D6-9D0B-B1F282F7374E}"/>
    <dgm:cxn modelId="{B6919083-2811-4B29-845C-101E6409AD97}" srcId="{CA129CF6-435F-4942-A4E5-7E362C808B52}" destId="{47C364FA-4F2D-4047-A705-39487F7FF0E5}" srcOrd="1" destOrd="0" parTransId="{DE77A4FF-D8C1-448D-A593-C8A89C502878}" sibTransId="{73CAFCB1-333B-493D-B4B1-0E777F0A97CF}"/>
    <dgm:cxn modelId="{6AC1BA78-32A0-45CB-B7F9-6C0E4B16225D}" type="presParOf" srcId="{BF4F1AD2-E8D8-4F3B-A586-35DACF25A7FA}" destId="{6E8AE93A-C2CD-4030-94C6-BCF620EA08DA}" srcOrd="0" destOrd="0" presId="urn:microsoft.com/office/officeart/2008/layout/VerticalCurvedList"/>
    <dgm:cxn modelId="{E7123211-BA4E-4859-9573-6F07FD8F5E49}" type="presParOf" srcId="{6E8AE93A-C2CD-4030-94C6-BCF620EA08DA}" destId="{E6D62C78-E533-4444-B7B1-A52F095D95BE}" srcOrd="0" destOrd="0" presId="urn:microsoft.com/office/officeart/2008/layout/VerticalCurvedList"/>
    <dgm:cxn modelId="{4749D810-000D-46D1-A165-06491B5F266A}" type="presParOf" srcId="{E6D62C78-E533-4444-B7B1-A52F095D95BE}" destId="{86597CC5-D75C-49F8-98D0-84AF1564D70F}" srcOrd="0" destOrd="0" presId="urn:microsoft.com/office/officeart/2008/layout/VerticalCurvedList"/>
    <dgm:cxn modelId="{2C65F6CF-EB2A-4D1D-A332-CB76F06AC4D7}" type="presParOf" srcId="{E6D62C78-E533-4444-B7B1-A52F095D95BE}" destId="{385C1D83-556F-463E-A6EE-28FE7DA834C0}" srcOrd="1" destOrd="0" presId="urn:microsoft.com/office/officeart/2008/layout/VerticalCurvedList"/>
    <dgm:cxn modelId="{BBCB7B53-150E-4A5A-B3B5-89CC3F98348E}" type="presParOf" srcId="{E6D62C78-E533-4444-B7B1-A52F095D95BE}" destId="{4FECF444-45DE-40BA-8265-6CA6E5422A52}" srcOrd="2" destOrd="0" presId="urn:microsoft.com/office/officeart/2008/layout/VerticalCurvedList"/>
    <dgm:cxn modelId="{1929AE09-1C5C-4257-B303-B77CB25D3317}" type="presParOf" srcId="{E6D62C78-E533-4444-B7B1-A52F095D95BE}" destId="{FA64807E-EE6A-4B3E-A2B0-76FE34E82FA3}" srcOrd="3" destOrd="0" presId="urn:microsoft.com/office/officeart/2008/layout/VerticalCurvedList"/>
    <dgm:cxn modelId="{4D7DBEE1-4BA0-4D89-A5D1-C127547E205B}" type="presParOf" srcId="{6E8AE93A-C2CD-4030-94C6-BCF620EA08DA}" destId="{921753D7-951E-42E1-9340-EF2F70D6B373}" srcOrd="1" destOrd="0" presId="urn:microsoft.com/office/officeart/2008/layout/VerticalCurvedList"/>
    <dgm:cxn modelId="{309DA778-C788-48F5-9288-CE72606A4B03}" type="presParOf" srcId="{6E8AE93A-C2CD-4030-94C6-BCF620EA08DA}" destId="{A1B62206-7565-4F37-90DD-997738F5FC3F}" srcOrd="2" destOrd="0" presId="urn:microsoft.com/office/officeart/2008/layout/VerticalCurvedList"/>
    <dgm:cxn modelId="{C1BBDA1F-A08C-4777-97DC-18749CF7DCAA}" type="presParOf" srcId="{A1B62206-7565-4F37-90DD-997738F5FC3F}" destId="{88CCBF96-D9D1-487F-89E0-7F9EB3EC1982}" srcOrd="0" destOrd="0" presId="urn:microsoft.com/office/officeart/2008/layout/VerticalCurvedList"/>
    <dgm:cxn modelId="{EA3C978F-6474-49E8-BE89-1ABECCF0CD0D}" type="presParOf" srcId="{6E8AE93A-C2CD-4030-94C6-BCF620EA08DA}" destId="{F3329727-780A-49B9-B40A-F922B615E62C}" srcOrd="3" destOrd="0" presId="urn:microsoft.com/office/officeart/2008/layout/VerticalCurvedList"/>
    <dgm:cxn modelId="{F1342209-549D-4C4C-B091-C7B63F675C63}" type="presParOf" srcId="{6E8AE93A-C2CD-4030-94C6-BCF620EA08DA}" destId="{0FC36FA3-6766-4619-A72A-B576C65733BC}" srcOrd="4" destOrd="0" presId="urn:microsoft.com/office/officeart/2008/layout/VerticalCurvedList"/>
    <dgm:cxn modelId="{075A4CDA-0FB5-435D-9B1B-A705ECFA040C}" type="presParOf" srcId="{0FC36FA3-6766-4619-A72A-B576C65733BC}" destId="{23817482-B77C-45A8-97F2-7345847B94B2}" srcOrd="0" destOrd="0" presId="urn:microsoft.com/office/officeart/2008/layout/VerticalCurvedList"/>
    <dgm:cxn modelId="{A18CF6EF-6A68-464B-9E0E-86D324412FA2}" type="presParOf" srcId="{6E8AE93A-C2CD-4030-94C6-BCF620EA08DA}" destId="{BEA3F347-ABE7-4ABA-A1A4-1873C679B668}" srcOrd="5" destOrd="0" presId="urn:microsoft.com/office/officeart/2008/layout/VerticalCurvedList"/>
    <dgm:cxn modelId="{95FBD033-FC77-4FD9-9A83-139F50112956}" type="presParOf" srcId="{6E8AE93A-C2CD-4030-94C6-BCF620EA08DA}" destId="{75A8EE92-4BFD-4E1F-A25C-4F23A5CACA8D}" srcOrd="6" destOrd="0" presId="urn:microsoft.com/office/officeart/2008/layout/VerticalCurvedList"/>
    <dgm:cxn modelId="{2CBDBAFA-FA5F-4649-B20C-059365866F92}" type="presParOf" srcId="{75A8EE92-4BFD-4E1F-A25C-4F23A5CACA8D}" destId="{9F7374C3-6FA8-4058-A4B3-57DB5A4D87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C8A896-D78D-42DE-A337-0C237CE0F740}" type="doc">
      <dgm:prSet loTypeId="urn:microsoft.com/office/officeart/2005/8/layout/process2" loCatId="process" qsTypeId="urn:microsoft.com/office/officeart/2005/8/quickstyle/simple5" qsCatId="simple" csTypeId="urn:microsoft.com/office/officeart/2005/8/colors/accent0_2" csCatId="mainScheme" phldr="1"/>
      <dgm:spPr/>
    </dgm:pt>
    <dgm:pt modelId="{8C2158A7-7F56-4342-A06F-56CBE59AD91B}">
      <dgm:prSet phldrT="[Tekst]"/>
      <dgm:spPr/>
      <dgm:t>
        <a:bodyPr/>
        <a:lstStyle/>
        <a:p>
          <a:r>
            <a:rPr lang="pl-PL" i="0" dirty="0" smtClean="0">
              <a:solidFill>
                <a:schemeClr val="tx1"/>
              </a:solidFill>
            </a:rPr>
            <a:t>Złożenie </a:t>
          </a:r>
          <a:r>
            <a:rPr lang="pl-PL" b="1" dirty="0" smtClean="0">
              <a:solidFill>
                <a:srgbClr val="C00000"/>
              </a:solidFill>
              <a:hlinkClick xmlns:r="http://schemas.openxmlformats.org/officeDocument/2006/relationships" r:id="rId1" action="ppaction://hlinkfile"/>
            </a:rPr>
            <a:t>Wniosku o płatność z tytułu refundacji kosztów zakupu loszek hodowlanych lub knurów hodowlanych </a:t>
          </a:r>
          <a:r>
            <a:rPr lang="pl-PL" b="0" dirty="0" smtClean="0">
              <a:solidFill>
                <a:schemeClr val="tx1"/>
              </a:solidFill>
            </a:rPr>
            <a:t>na</a:t>
          </a:r>
          <a:r>
            <a:rPr lang="pl-PL" dirty="0" smtClean="0">
              <a:solidFill>
                <a:schemeClr val="tx1"/>
              </a:solidFill>
            </a:rPr>
            <a:t> formularzu opracowanym i udostępnionym przez ARR</a:t>
          </a:r>
          <a:endParaRPr lang="pl-PL" dirty="0">
            <a:solidFill>
              <a:schemeClr val="tx1"/>
            </a:solidFill>
          </a:endParaRPr>
        </a:p>
      </dgm:t>
    </dgm:pt>
    <dgm:pt modelId="{C54630E4-219A-4E51-9FF7-E6A0FCD1720E}" type="parTrans" cxnId="{5900693C-1F7F-414A-A7DB-2DBD29A9C0C4}">
      <dgm:prSet/>
      <dgm:spPr/>
      <dgm:t>
        <a:bodyPr/>
        <a:lstStyle/>
        <a:p>
          <a:endParaRPr lang="pl-PL"/>
        </a:p>
      </dgm:t>
    </dgm:pt>
    <dgm:pt modelId="{83BB1A1A-A4B0-4FC7-AE99-722ECF550BA2}" type="sibTrans" cxnId="{5900693C-1F7F-414A-A7DB-2DBD29A9C0C4}">
      <dgm:prSet/>
      <dgm:spPr/>
      <dgm:t>
        <a:bodyPr/>
        <a:lstStyle/>
        <a:p>
          <a:endParaRPr lang="pl-PL"/>
        </a:p>
      </dgm:t>
    </dgm:pt>
    <dgm:pt modelId="{178F8B24-7415-4481-9C86-ADED744A5220}">
      <dgm:prSet phldrT="[Tekst]" custT="1"/>
      <dgm:spPr/>
      <dgm:t>
        <a:bodyPr/>
        <a:lstStyle/>
        <a:p>
          <a:r>
            <a:rPr lang="pl-PL" sz="1200" dirty="0" smtClean="0">
              <a:solidFill>
                <a:schemeClr val="tx1"/>
              </a:solidFill>
            </a:rPr>
            <a:t>Do wniosku o płatność należy załączyć : </a:t>
          </a:r>
          <a:r>
            <a:rPr lang="pl-PL" sz="1200" b="1" dirty="0" smtClean="0">
              <a:solidFill>
                <a:srgbClr val="0000FF"/>
              </a:solidFill>
            </a:rPr>
            <a:t>świadectwa potwierdzające pochodzenie zakupionych loszek hodowlanych lub knurów hodowlanych, świadectwa potwierdzające pochodzenie posiadanych loszek hodowlanych (w przypadku zakupu knurów hodowlanych),kopie faktur, faktur VAT RR, rachunków lub umów sprzedaży potwierdzających zakup  loszek hodowlanych lub knurów hodowlanych </a:t>
          </a:r>
          <a:endParaRPr lang="pl-PL" sz="1200" dirty="0">
            <a:solidFill>
              <a:srgbClr val="0000FF"/>
            </a:solidFill>
          </a:endParaRPr>
        </a:p>
      </dgm:t>
    </dgm:pt>
    <dgm:pt modelId="{3156E70C-2E88-4AE9-92CA-E1F46E284298}" type="parTrans" cxnId="{2A26C509-047F-46B4-89C5-F55F22EF7CF6}">
      <dgm:prSet/>
      <dgm:spPr/>
      <dgm:t>
        <a:bodyPr/>
        <a:lstStyle/>
        <a:p>
          <a:endParaRPr lang="pl-PL"/>
        </a:p>
      </dgm:t>
    </dgm:pt>
    <dgm:pt modelId="{0E4F4EC3-6765-4907-BF8E-82F6BBC7C08B}" type="sibTrans" cxnId="{2A26C509-047F-46B4-89C5-F55F22EF7CF6}">
      <dgm:prSet/>
      <dgm:spPr/>
      <dgm:t>
        <a:bodyPr/>
        <a:lstStyle/>
        <a:p>
          <a:endParaRPr lang="pl-PL"/>
        </a:p>
      </dgm:t>
    </dgm:pt>
    <dgm:pt modelId="{A076B0D6-B088-4A72-A3C4-70D2BB04ED54}">
      <dgm:prSet phldrT="[Tekst]"/>
      <dgm:spPr/>
      <dgm:t>
        <a:bodyPr/>
        <a:lstStyle/>
        <a:p>
          <a:r>
            <a:rPr lang="pl-PL" dirty="0" smtClean="0">
              <a:solidFill>
                <a:schemeClr val="tx1"/>
              </a:solidFill>
            </a:rPr>
            <a:t>Wniosek o płatność należy złożyć od dnia podania na stronie internetowej ARR informacji </a:t>
          </a:r>
          <a:r>
            <a:rPr lang="pl-PL" b="1" dirty="0" smtClean="0">
              <a:solidFill>
                <a:srgbClr val="C00000"/>
              </a:solidFill>
            </a:rPr>
            <a:t>do dnia 14 lipca 2017 r.</a:t>
          </a:r>
          <a:endParaRPr lang="pl-PL" b="1" dirty="0">
            <a:solidFill>
              <a:srgbClr val="C00000"/>
            </a:solidFill>
          </a:endParaRPr>
        </a:p>
      </dgm:t>
    </dgm:pt>
    <dgm:pt modelId="{A819DBE1-E9FD-4895-B0D9-4B570D1281C8}" type="parTrans" cxnId="{75E51245-7C63-4680-BADD-480E0A24EB58}">
      <dgm:prSet/>
      <dgm:spPr/>
      <dgm:t>
        <a:bodyPr/>
        <a:lstStyle/>
        <a:p>
          <a:endParaRPr lang="pl-PL"/>
        </a:p>
      </dgm:t>
    </dgm:pt>
    <dgm:pt modelId="{77BB54AD-6C11-466E-A672-A99806D7D917}" type="sibTrans" cxnId="{75E51245-7C63-4680-BADD-480E0A24EB58}">
      <dgm:prSet/>
      <dgm:spPr/>
      <dgm:t>
        <a:bodyPr/>
        <a:lstStyle/>
        <a:p>
          <a:endParaRPr lang="pl-PL"/>
        </a:p>
      </dgm:t>
    </dgm:pt>
    <dgm:pt modelId="{D53E9993-62CE-4903-B2D7-8358E68A70ED}" type="pres">
      <dgm:prSet presAssocID="{7AC8A896-D78D-42DE-A337-0C237CE0F740}" presName="linearFlow" presStyleCnt="0">
        <dgm:presLayoutVars>
          <dgm:resizeHandles val="exact"/>
        </dgm:presLayoutVars>
      </dgm:prSet>
      <dgm:spPr/>
    </dgm:pt>
    <dgm:pt modelId="{495D898E-8DC2-43D9-8A07-1AD638100789}" type="pres">
      <dgm:prSet presAssocID="{8C2158A7-7F56-4342-A06F-56CBE59AD91B}" presName="node" presStyleLbl="node1" presStyleIdx="0" presStyleCnt="3" custScaleX="99924" custScaleY="85621">
        <dgm:presLayoutVars>
          <dgm:bulletEnabled val="1"/>
        </dgm:presLayoutVars>
      </dgm:prSet>
      <dgm:spPr/>
      <dgm:t>
        <a:bodyPr/>
        <a:lstStyle/>
        <a:p>
          <a:endParaRPr lang="pl-PL"/>
        </a:p>
      </dgm:t>
    </dgm:pt>
    <dgm:pt modelId="{803D7E59-82AC-4098-94AE-C54BEEEB1BBC}" type="pres">
      <dgm:prSet presAssocID="{83BB1A1A-A4B0-4FC7-AE99-722ECF550BA2}" presName="sibTrans" presStyleLbl="sibTrans2D1" presStyleIdx="0" presStyleCnt="2"/>
      <dgm:spPr/>
      <dgm:t>
        <a:bodyPr/>
        <a:lstStyle/>
        <a:p>
          <a:endParaRPr lang="pl-PL"/>
        </a:p>
      </dgm:t>
    </dgm:pt>
    <dgm:pt modelId="{18032DF5-C0E9-4F93-A922-F512621F7B77}" type="pres">
      <dgm:prSet presAssocID="{83BB1A1A-A4B0-4FC7-AE99-722ECF550BA2}" presName="connectorText" presStyleLbl="sibTrans2D1" presStyleIdx="0" presStyleCnt="2"/>
      <dgm:spPr/>
      <dgm:t>
        <a:bodyPr/>
        <a:lstStyle/>
        <a:p>
          <a:endParaRPr lang="pl-PL"/>
        </a:p>
      </dgm:t>
    </dgm:pt>
    <dgm:pt modelId="{D0B06DEE-B771-4B6C-AF6F-E242CB58C799}" type="pres">
      <dgm:prSet presAssocID="{178F8B24-7415-4481-9C86-ADED744A5220}" presName="node" presStyleLbl="node1" presStyleIdx="1" presStyleCnt="3" custScaleX="102613" custScaleY="108932">
        <dgm:presLayoutVars>
          <dgm:bulletEnabled val="1"/>
        </dgm:presLayoutVars>
      </dgm:prSet>
      <dgm:spPr/>
      <dgm:t>
        <a:bodyPr/>
        <a:lstStyle/>
        <a:p>
          <a:endParaRPr lang="pl-PL"/>
        </a:p>
      </dgm:t>
    </dgm:pt>
    <dgm:pt modelId="{8C78E08B-33D7-40A2-8911-2379A303E63B}" type="pres">
      <dgm:prSet presAssocID="{0E4F4EC3-6765-4907-BF8E-82F6BBC7C08B}" presName="sibTrans" presStyleLbl="sibTrans2D1" presStyleIdx="1" presStyleCnt="2"/>
      <dgm:spPr/>
      <dgm:t>
        <a:bodyPr/>
        <a:lstStyle/>
        <a:p>
          <a:endParaRPr lang="pl-PL"/>
        </a:p>
      </dgm:t>
    </dgm:pt>
    <dgm:pt modelId="{DF19E9B1-0301-4C01-8DD5-4390EB5EF842}" type="pres">
      <dgm:prSet presAssocID="{0E4F4EC3-6765-4907-BF8E-82F6BBC7C08B}" presName="connectorText" presStyleLbl="sibTrans2D1" presStyleIdx="1" presStyleCnt="2"/>
      <dgm:spPr/>
      <dgm:t>
        <a:bodyPr/>
        <a:lstStyle/>
        <a:p>
          <a:endParaRPr lang="pl-PL"/>
        </a:p>
      </dgm:t>
    </dgm:pt>
    <dgm:pt modelId="{80A91607-C546-431F-99B5-A8E5FFFD5577}" type="pres">
      <dgm:prSet presAssocID="{A076B0D6-B088-4A72-A3C4-70D2BB04ED54}" presName="node" presStyleLbl="node1" presStyleIdx="2" presStyleCnt="3" custScaleX="94977" custScaleY="59435" custLinFactNeighborY="-20828">
        <dgm:presLayoutVars>
          <dgm:bulletEnabled val="1"/>
        </dgm:presLayoutVars>
      </dgm:prSet>
      <dgm:spPr/>
      <dgm:t>
        <a:bodyPr/>
        <a:lstStyle/>
        <a:p>
          <a:endParaRPr lang="pl-PL"/>
        </a:p>
      </dgm:t>
    </dgm:pt>
  </dgm:ptLst>
  <dgm:cxnLst>
    <dgm:cxn modelId="{611A5B28-3C1D-4545-B836-30935908DF79}" type="presOf" srcId="{A076B0D6-B088-4A72-A3C4-70D2BB04ED54}" destId="{80A91607-C546-431F-99B5-A8E5FFFD5577}" srcOrd="0" destOrd="0" presId="urn:microsoft.com/office/officeart/2005/8/layout/process2"/>
    <dgm:cxn modelId="{2E32359A-281C-4355-A5A6-3B8700BAB5B1}" type="presOf" srcId="{8C2158A7-7F56-4342-A06F-56CBE59AD91B}" destId="{495D898E-8DC2-43D9-8A07-1AD638100789}" srcOrd="0" destOrd="0" presId="urn:microsoft.com/office/officeart/2005/8/layout/process2"/>
    <dgm:cxn modelId="{1F4CBA05-4003-4E83-ABFF-CCF94C27851C}" type="presOf" srcId="{0E4F4EC3-6765-4907-BF8E-82F6BBC7C08B}" destId="{8C78E08B-33D7-40A2-8911-2379A303E63B}" srcOrd="0" destOrd="0" presId="urn:microsoft.com/office/officeart/2005/8/layout/process2"/>
    <dgm:cxn modelId="{2A26C509-047F-46B4-89C5-F55F22EF7CF6}" srcId="{7AC8A896-D78D-42DE-A337-0C237CE0F740}" destId="{178F8B24-7415-4481-9C86-ADED744A5220}" srcOrd="1" destOrd="0" parTransId="{3156E70C-2E88-4AE9-92CA-E1F46E284298}" sibTransId="{0E4F4EC3-6765-4907-BF8E-82F6BBC7C08B}"/>
    <dgm:cxn modelId="{F26BDE9C-3C56-475F-B6E6-D9BED7CCB719}" type="presOf" srcId="{178F8B24-7415-4481-9C86-ADED744A5220}" destId="{D0B06DEE-B771-4B6C-AF6F-E242CB58C799}" srcOrd="0" destOrd="0" presId="urn:microsoft.com/office/officeart/2005/8/layout/process2"/>
    <dgm:cxn modelId="{5900693C-1F7F-414A-A7DB-2DBD29A9C0C4}" srcId="{7AC8A896-D78D-42DE-A337-0C237CE0F740}" destId="{8C2158A7-7F56-4342-A06F-56CBE59AD91B}" srcOrd="0" destOrd="0" parTransId="{C54630E4-219A-4E51-9FF7-E6A0FCD1720E}" sibTransId="{83BB1A1A-A4B0-4FC7-AE99-722ECF550BA2}"/>
    <dgm:cxn modelId="{75E51245-7C63-4680-BADD-480E0A24EB58}" srcId="{7AC8A896-D78D-42DE-A337-0C237CE0F740}" destId="{A076B0D6-B088-4A72-A3C4-70D2BB04ED54}" srcOrd="2" destOrd="0" parTransId="{A819DBE1-E9FD-4895-B0D9-4B570D1281C8}" sibTransId="{77BB54AD-6C11-466E-A672-A99806D7D917}"/>
    <dgm:cxn modelId="{B9674C21-AFA7-4E5E-95E7-B8A2F5410990}" type="presOf" srcId="{83BB1A1A-A4B0-4FC7-AE99-722ECF550BA2}" destId="{803D7E59-82AC-4098-94AE-C54BEEEB1BBC}" srcOrd="0" destOrd="0" presId="urn:microsoft.com/office/officeart/2005/8/layout/process2"/>
    <dgm:cxn modelId="{A04541B1-13E2-4CA8-B564-9818ADF3C4CF}" type="presOf" srcId="{0E4F4EC3-6765-4907-BF8E-82F6BBC7C08B}" destId="{DF19E9B1-0301-4C01-8DD5-4390EB5EF842}" srcOrd="1" destOrd="0" presId="urn:microsoft.com/office/officeart/2005/8/layout/process2"/>
    <dgm:cxn modelId="{229E5E27-3C7C-40B2-B323-D4C4D77421B5}" type="presOf" srcId="{83BB1A1A-A4B0-4FC7-AE99-722ECF550BA2}" destId="{18032DF5-C0E9-4F93-A922-F512621F7B77}" srcOrd="1" destOrd="0" presId="urn:microsoft.com/office/officeart/2005/8/layout/process2"/>
    <dgm:cxn modelId="{33531E45-4BEF-46BE-8A28-4556679765E6}" type="presOf" srcId="{7AC8A896-D78D-42DE-A337-0C237CE0F740}" destId="{D53E9993-62CE-4903-B2D7-8358E68A70ED}" srcOrd="0" destOrd="0" presId="urn:microsoft.com/office/officeart/2005/8/layout/process2"/>
    <dgm:cxn modelId="{E14865AA-510B-44C8-AC64-914D9FD04B95}" type="presParOf" srcId="{D53E9993-62CE-4903-B2D7-8358E68A70ED}" destId="{495D898E-8DC2-43D9-8A07-1AD638100789}" srcOrd="0" destOrd="0" presId="urn:microsoft.com/office/officeart/2005/8/layout/process2"/>
    <dgm:cxn modelId="{8FB15412-233C-48B8-A440-10D751F87EFA}" type="presParOf" srcId="{D53E9993-62CE-4903-B2D7-8358E68A70ED}" destId="{803D7E59-82AC-4098-94AE-C54BEEEB1BBC}" srcOrd="1" destOrd="0" presId="urn:microsoft.com/office/officeart/2005/8/layout/process2"/>
    <dgm:cxn modelId="{88057DCC-118C-4E01-B3A0-CA3A5EDE7E33}" type="presParOf" srcId="{803D7E59-82AC-4098-94AE-C54BEEEB1BBC}" destId="{18032DF5-C0E9-4F93-A922-F512621F7B77}" srcOrd="0" destOrd="0" presId="urn:microsoft.com/office/officeart/2005/8/layout/process2"/>
    <dgm:cxn modelId="{9C8FD04D-CDD7-403C-A83B-8267DD9DAC6E}" type="presParOf" srcId="{D53E9993-62CE-4903-B2D7-8358E68A70ED}" destId="{D0B06DEE-B771-4B6C-AF6F-E242CB58C799}" srcOrd="2" destOrd="0" presId="urn:microsoft.com/office/officeart/2005/8/layout/process2"/>
    <dgm:cxn modelId="{234B9839-F3EA-467A-8901-4B87A480A95C}" type="presParOf" srcId="{D53E9993-62CE-4903-B2D7-8358E68A70ED}" destId="{8C78E08B-33D7-40A2-8911-2379A303E63B}" srcOrd="3" destOrd="0" presId="urn:microsoft.com/office/officeart/2005/8/layout/process2"/>
    <dgm:cxn modelId="{227F75F4-36DD-4EF6-BBDF-FA93442B566A}" type="presParOf" srcId="{8C78E08B-33D7-40A2-8911-2379A303E63B}" destId="{DF19E9B1-0301-4C01-8DD5-4390EB5EF842}" srcOrd="0" destOrd="0" presId="urn:microsoft.com/office/officeart/2005/8/layout/process2"/>
    <dgm:cxn modelId="{B5CA7F88-AAF9-40E4-99EB-007B63919A36}" type="presParOf" srcId="{D53E9993-62CE-4903-B2D7-8358E68A70ED}" destId="{80A91607-C546-431F-99B5-A8E5FFFD5577}"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5ACCF4-0AA2-4AB2-AE50-0907C3F21744}" type="doc">
      <dgm:prSet loTypeId="urn:microsoft.com/office/officeart/2005/8/layout/hierarchy3" loCatId="hierarchy" qsTypeId="urn:microsoft.com/office/officeart/2005/8/quickstyle/simple1" qsCatId="simple" csTypeId="urn:microsoft.com/office/officeart/2005/8/colors/accent0_2" csCatId="mainScheme" phldr="1"/>
      <dgm:spPr/>
      <dgm:t>
        <a:bodyPr/>
        <a:lstStyle/>
        <a:p>
          <a:endParaRPr lang="pl-PL"/>
        </a:p>
      </dgm:t>
    </dgm:pt>
    <dgm:pt modelId="{2587AFF0-1C33-44C9-8B00-F2298445A2D3}">
      <dgm:prSet phldrT="[Tekst]"/>
      <dgm:spPr>
        <a:ln>
          <a:solidFill>
            <a:schemeClr val="bg1">
              <a:lumMod val="85000"/>
            </a:schemeClr>
          </a:solidFill>
        </a:ln>
      </dgm:spPr>
      <dgm:t>
        <a:bodyPr/>
        <a:lstStyle/>
        <a:p>
          <a:r>
            <a:rPr lang="pl-PL" dirty="0" smtClean="0"/>
            <a:t>producenci mleka</a:t>
          </a:r>
          <a:endParaRPr lang="pl-PL" dirty="0"/>
        </a:p>
      </dgm:t>
    </dgm:pt>
    <dgm:pt modelId="{96B9C49E-D109-4156-B7D8-A83D7A8D465A}" type="parTrans" cxnId="{96113E3A-1AF5-42CF-A700-B4DEFB19C7FC}">
      <dgm:prSet/>
      <dgm:spPr/>
      <dgm:t>
        <a:bodyPr/>
        <a:lstStyle/>
        <a:p>
          <a:endParaRPr lang="pl-PL"/>
        </a:p>
      </dgm:t>
    </dgm:pt>
    <dgm:pt modelId="{7166343C-98B8-4B5A-8602-9CA6F892A7EF}" type="sibTrans" cxnId="{96113E3A-1AF5-42CF-A700-B4DEFB19C7FC}">
      <dgm:prSet/>
      <dgm:spPr/>
      <dgm:t>
        <a:bodyPr/>
        <a:lstStyle/>
        <a:p>
          <a:endParaRPr lang="pl-PL"/>
        </a:p>
      </dgm:t>
    </dgm:pt>
    <dgm:pt modelId="{1CD53B03-1FB5-4FDE-93DE-1A369B5A37CF}">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pl-PL" sz="1400" dirty="0" smtClean="0"/>
            <a:t>W dniu złożenia wniosku o udzielenie pomocy, posiadali w siedzibie stada, </a:t>
          </a:r>
          <a:r>
            <a:rPr lang="pl-PL" sz="1400" b="1" dirty="0" smtClean="0">
              <a:solidFill>
                <a:srgbClr val="0000FF"/>
              </a:solidFill>
            </a:rPr>
            <a:t>nie więcej niż 30 krów </a:t>
          </a:r>
          <a:r>
            <a:rPr lang="pl-PL" sz="1400" dirty="0" smtClean="0"/>
            <a:t>typu użytkowego mleczny lub kombinowany, </a:t>
          </a:r>
          <a:r>
            <a:rPr lang="pl-PL" sz="1400" b="1" dirty="0" smtClean="0"/>
            <a:t>mających </a:t>
          </a:r>
          <a:r>
            <a:rPr lang="pl-PL" sz="1400" b="1" dirty="0" smtClean="0">
              <a:solidFill>
                <a:srgbClr val="C00000"/>
              </a:solidFill>
            </a:rPr>
            <a:t>powyżej 24 miesiące</a:t>
          </a:r>
          <a:r>
            <a:rPr lang="pl-PL" sz="1400" dirty="0" smtClean="0"/>
            <a:t>, albo </a:t>
          </a:r>
          <a:r>
            <a:rPr lang="pl-PL" sz="1400" b="1" dirty="0" smtClean="0"/>
            <a:t>nie posiadali w tym dniu krów</a:t>
          </a:r>
          <a:endParaRPr lang="pl-PL" sz="1400" dirty="0"/>
        </a:p>
      </dgm:t>
    </dgm:pt>
    <dgm:pt modelId="{4A309EE5-A71F-41DA-B633-B55A3DE17868}" type="parTrans" cxnId="{55323082-EFD3-40D1-AC21-4FF9E6BB0A2B}">
      <dgm:prSet/>
      <dgm:spPr/>
      <dgm:t>
        <a:bodyPr/>
        <a:lstStyle/>
        <a:p>
          <a:endParaRPr lang="pl-PL"/>
        </a:p>
      </dgm:t>
    </dgm:pt>
    <dgm:pt modelId="{00A20470-8E88-4D7F-A053-E5E682C2237D}" type="sibTrans" cxnId="{55323082-EFD3-40D1-AC21-4FF9E6BB0A2B}">
      <dgm:prSet/>
      <dgm:spPr/>
      <dgm:t>
        <a:bodyPr/>
        <a:lstStyle/>
        <a:p>
          <a:endParaRPr lang="pl-PL"/>
        </a:p>
      </dgm:t>
    </dgm:pt>
    <dgm:pt modelId="{C662FA02-09EB-4776-B789-9D810F8EDFB8}">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pl-PL" sz="1400" b="1" dirty="0" smtClean="0">
              <a:solidFill>
                <a:srgbClr val="0000FF"/>
              </a:solidFill>
            </a:rPr>
            <a:t>W 2016 r.</a:t>
          </a:r>
          <a:r>
            <a:rPr lang="pl-PL" sz="1400" dirty="0" smtClean="0">
              <a:solidFill>
                <a:srgbClr val="0000FF"/>
              </a:solidFill>
            </a:rPr>
            <a:t> </a:t>
          </a:r>
          <a:r>
            <a:rPr lang="pl-PL" sz="1400" dirty="0" smtClean="0"/>
            <a:t>sprzedali podmiotom skupującym </a:t>
          </a:r>
          <a:r>
            <a:rPr lang="pl-PL" sz="1400" b="1" dirty="0" smtClean="0">
              <a:solidFill>
                <a:srgbClr val="C00000"/>
              </a:solidFill>
            </a:rPr>
            <a:t>nie mniej niż 5 tys. kg</a:t>
          </a:r>
          <a:r>
            <a:rPr lang="pl-PL" sz="1400" dirty="0" smtClean="0"/>
            <a:t> mleka</a:t>
          </a:r>
          <a:endParaRPr lang="pl-PL" sz="1400" dirty="0"/>
        </a:p>
      </dgm:t>
    </dgm:pt>
    <dgm:pt modelId="{F3ED6A61-49EA-4E3B-BA4D-22B564A69522}" type="parTrans" cxnId="{CCDC5CDA-813C-4634-A305-A3D46295D99F}">
      <dgm:prSet/>
      <dgm:spPr/>
      <dgm:t>
        <a:bodyPr/>
        <a:lstStyle/>
        <a:p>
          <a:endParaRPr lang="pl-PL"/>
        </a:p>
      </dgm:t>
    </dgm:pt>
    <dgm:pt modelId="{BCF51FC2-376A-454B-955D-AFAF6E05755D}" type="sibTrans" cxnId="{CCDC5CDA-813C-4634-A305-A3D46295D99F}">
      <dgm:prSet/>
      <dgm:spPr/>
      <dgm:t>
        <a:bodyPr/>
        <a:lstStyle/>
        <a:p>
          <a:endParaRPr lang="pl-PL"/>
        </a:p>
      </dgm:t>
    </dgm:pt>
    <dgm:pt modelId="{4178F167-D31C-44DA-AF89-B8298E94E75C}">
      <dgm:prSet phldrT="[Tekst]"/>
      <dgm:spPr>
        <a:ln>
          <a:solidFill>
            <a:schemeClr val="bg1">
              <a:lumMod val="85000"/>
            </a:schemeClr>
          </a:solidFill>
        </a:ln>
      </dgm:spPr>
      <dgm:t>
        <a:bodyPr/>
        <a:lstStyle/>
        <a:p>
          <a:r>
            <a:rPr lang="pl-PL" dirty="0" smtClean="0"/>
            <a:t>producenci świń</a:t>
          </a:r>
          <a:endParaRPr lang="pl-PL" dirty="0"/>
        </a:p>
      </dgm:t>
    </dgm:pt>
    <dgm:pt modelId="{6F08F689-9686-47A2-B0E1-127C3A89DD81}" type="parTrans" cxnId="{3B25BFC2-4D5D-4E01-8318-4E6354C0ECBC}">
      <dgm:prSet/>
      <dgm:spPr/>
      <dgm:t>
        <a:bodyPr/>
        <a:lstStyle/>
        <a:p>
          <a:endParaRPr lang="pl-PL"/>
        </a:p>
      </dgm:t>
    </dgm:pt>
    <dgm:pt modelId="{40FB5F43-E32F-49D4-A76F-98E8C9DEE279}" type="sibTrans" cxnId="{3B25BFC2-4D5D-4E01-8318-4E6354C0ECBC}">
      <dgm:prSet/>
      <dgm:spPr/>
      <dgm:t>
        <a:bodyPr/>
        <a:lstStyle/>
        <a:p>
          <a:endParaRPr lang="pl-PL"/>
        </a:p>
      </dgm:t>
    </dgm:pt>
    <dgm:pt modelId="{06F410EA-5B9F-46BB-AB1B-2A83E87ED094}">
      <dgm:prSet phldrT="[Tekst]" custT="1">
        <dgm:style>
          <a:lnRef idx="1">
            <a:schemeClr val="dk1"/>
          </a:lnRef>
          <a:fillRef idx="2">
            <a:schemeClr val="dk1"/>
          </a:fillRef>
          <a:effectRef idx="1">
            <a:schemeClr val="dk1"/>
          </a:effectRef>
          <a:fontRef idx="minor">
            <a:schemeClr val="dk1"/>
          </a:fontRef>
        </dgm:style>
      </dgm:prSet>
      <dgm:spPr/>
      <dgm:t>
        <a:bodyPr/>
        <a:lstStyle/>
        <a:p>
          <a:r>
            <a:rPr lang="pl-PL" sz="1400" dirty="0" smtClean="0"/>
            <a:t>W dniu złożenia wniosku o udzielenie pomocy posiadali w siedzibie stada, </a:t>
          </a:r>
          <a:r>
            <a:rPr lang="pl-PL" sz="1400" b="1" dirty="0" smtClean="0">
              <a:solidFill>
                <a:srgbClr val="C00000"/>
              </a:solidFill>
            </a:rPr>
            <a:t>nie więcej niż 2000 świń</a:t>
          </a:r>
          <a:r>
            <a:rPr lang="pl-PL" sz="1400" b="1" dirty="0" smtClean="0"/>
            <a:t> </a:t>
          </a:r>
          <a:r>
            <a:rPr lang="pl-PL" sz="1400" dirty="0" smtClean="0"/>
            <a:t>albo w tym dniu </a:t>
          </a:r>
          <a:r>
            <a:rPr lang="pl-PL" sz="1400" b="1" dirty="0" smtClean="0">
              <a:solidFill>
                <a:srgbClr val="0000FF"/>
              </a:solidFill>
            </a:rPr>
            <a:t>nie posiadali świń</a:t>
          </a:r>
          <a:endParaRPr lang="pl-PL" sz="1400" dirty="0">
            <a:solidFill>
              <a:srgbClr val="0000FF"/>
            </a:solidFill>
          </a:endParaRPr>
        </a:p>
      </dgm:t>
    </dgm:pt>
    <dgm:pt modelId="{235FAA0F-95F8-44B5-9A49-08DC74BC9EA5}" type="parTrans" cxnId="{F29DAF60-2CC1-44B3-95BD-F9EC66964C1A}">
      <dgm:prSet/>
      <dgm:spPr/>
      <dgm:t>
        <a:bodyPr/>
        <a:lstStyle/>
        <a:p>
          <a:endParaRPr lang="pl-PL"/>
        </a:p>
      </dgm:t>
    </dgm:pt>
    <dgm:pt modelId="{5E8ECDE3-1C5C-48E3-812F-C3D7C570D18C}" type="sibTrans" cxnId="{F29DAF60-2CC1-44B3-95BD-F9EC66964C1A}">
      <dgm:prSet/>
      <dgm:spPr/>
      <dgm:t>
        <a:bodyPr/>
        <a:lstStyle/>
        <a:p>
          <a:endParaRPr lang="pl-PL"/>
        </a:p>
      </dgm:t>
    </dgm:pt>
    <dgm:pt modelId="{58C4A828-51D4-4FA2-8C33-0BCD11B30370}">
      <dgm:prSet phldrT="[Tekst]" custT="1">
        <dgm:style>
          <a:lnRef idx="1">
            <a:schemeClr val="dk1"/>
          </a:lnRef>
          <a:fillRef idx="2">
            <a:schemeClr val="dk1"/>
          </a:fillRef>
          <a:effectRef idx="1">
            <a:schemeClr val="dk1"/>
          </a:effectRef>
          <a:fontRef idx="minor">
            <a:schemeClr val="dk1"/>
          </a:fontRef>
        </dgm:style>
      </dgm:prSet>
      <dgm:spPr/>
      <dgm:t>
        <a:bodyPr/>
        <a:lstStyle/>
        <a:p>
          <a:r>
            <a:rPr lang="pl-PL" sz="1400" dirty="0" smtClean="0"/>
            <a:t>Utrzymywali, od dnia </a:t>
          </a:r>
          <a:br>
            <a:rPr lang="pl-PL" sz="1400" dirty="0" smtClean="0"/>
          </a:br>
          <a:r>
            <a:rPr lang="pl-PL" sz="1400" b="1" dirty="0" smtClean="0">
              <a:solidFill>
                <a:srgbClr val="C00000"/>
              </a:solidFill>
            </a:rPr>
            <a:t>1 stycznia 2014 r.</a:t>
          </a:r>
          <a:r>
            <a:rPr lang="pl-PL" sz="1400" dirty="0" smtClean="0"/>
            <a:t> do dnia złożenia wniosku o udzielenie pomocy, przez dowolny okres, w siedzibie stada świnie</a:t>
          </a:r>
          <a:endParaRPr lang="pl-PL" sz="1400" dirty="0"/>
        </a:p>
      </dgm:t>
    </dgm:pt>
    <dgm:pt modelId="{F58E17BE-DA94-4115-8469-E80580A553DF}" type="parTrans" cxnId="{881E2FFB-A7D4-4554-B15D-2ADC034EFC1E}">
      <dgm:prSet/>
      <dgm:spPr/>
      <dgm:t>
        <a:bodyPr/>
        <a:lstStyle/>
        <a:p>
          <a:endParaRPr lang="pl-PL"/>
        </a:p>
      </dgm:t>
    </dgm:pt>
    <dgm:pt modelId="{36B90BCA-5EF8-4A5D-947A-5358A80ACBD7}" type="sibTrans" cxnId="{881E2FFB-A7D4-4554-B15D-2ADC034EFC1E}">
      <dgm:prSet/>
      <dgm:spPr/>
      <dgm:t>
        <a:bodyPr/>
        <a:lstStyle/>
        <a:p>
          <a:endParaRPr lang="pl-PL"/>
        </a:p>
      </dgm:t>
    </dgm:pt>
    <dgm:pt modelId="{A74B6402-BA5B-4A7E-ADFB-6F4E52836724}" type="pres">
      <dgm:prSet presAssocID="{095ACCF4-0AA2-4AB2-AE50-0907C3F21744}" presName="diagram" presStyleCnt="0">
        <dgm:presLayoutVars>
          <dgm:chPref val="1"/>
          <dgm:dir/>
          <dgm:animOne val="branch"/>
          <dgm:animLvl val="lvl"/>
          <dgm:resizeHandles/>
        </dgm:presLayoutVars>
      </dgm:prSet>
      <dgm:spPr/>
      <dgm:t>
        <a:bodyPr/>
        <a:lstStyle/>
        <a:p>
          <a:endParaRPr lang="pl-PL"/>
        </a:p>
      </dgm:t>
    </dgm:pt>
    <dgm:pt modelId="{E8BD0E14-1F35-4706-BC4D-54A4D319C152}" type="pres">
      <dgm:prSet presAssocID="{2587AFF0-1C33-44C9-8B00-F2298445A2D3}" presName="root" presStyleCnt="0"/>
      <dgm:spPr/>
    </dgm:pt>
    <dgm:pt modelId="{415FC27B-5FF0-4F28-8051-FEA30DE0C155}" type="pres">
      <dgm:prSet presAssocID="{2587AFF0-1C33-44C9-8B00-F2298445A2D3}" presName="rootComposite" presStyleCnt="0"/>
      <dgm:spPr/>
    </dgm:pt>
    <dgm:pt modelId="{13051EFC-D332-4792-ABF5-E2D5E078E3CD}" type="pres">
      <dgm:prSet presAssocID="{2587AFF0-1C33-44C9-8B00-F2298445A2D3}" presName="rootText" presStyleLbl="node1" presStyleIdx="0" presStyleCnt="2"/>
      <dgm:spPr/>
      <dgm:t>
        <a:bodyPr/>
        <a:lstStyle/>
        <a:p>
          <a:endParaRPr lang="pl-PL"/>
        </a:p>
      </dgm:t>
    </dgm:pt>
    <dgm:pt modelId="{EA266779-544A-4589-9646-35922D559109}" type="pres">
      <dgm:prSet presAssocID="{2587AFF0-1C33-44C9-8B00-F2298445A2D3}" presName="rootConnector" presStyleLbl="node1" presStyleIdx="0" presStyleCnt="2"/>
      <dgm:spPr/>
      <dgm:t>
        <a:bodyPr/>
        <a:lstStyle/>
        <a:p>
          <a:endParaRPr lang="pl-PL"/>
        </a:p>
      </dgm:t>
    </dgm:pt>
    <dgm:pt modelId="{76E62BF9-20F6-48A5-B0FC-C918C61D01D5}" type="pres">
      <dgm:prSet presAssocID="{2587AFF0-1C33-44C9-8B00-F2298445A2D3}" presName="childShape" presStyleCnt="0"/>
      <dgm:spPr/>
    </dgm:pt>
    <dgm:pt modelId="{0C0E5A55-001A-4D7B-BB52-F5782AD1E749}" type="pres">
      <dgm:prSet presAssocID="{4A309EE5-A71F-41DA-B633-B55A3DE17868}" presName="Name13" presStyleLbl="parChTrans1D2" presStyleIdx="0" presStyleCnt="4"/>
      <dgm:spPr/>
      <dgm:t>
        <a:bodyPr/>
        <a:lstStyle/>
        <a:p>
          <a:endParaRPr lang="pl-PL"/>
        </a:p>
      </dgm:t>
    </dgm:pt>
    <dgm:pt modelId="{EDB90517-9C84-4340-8A0C-C8E936059A8B}" type="pres">
      <dgm:prSet presAssocID="{1CD53B03-1FB5-4FDE-93DE-1A369B5A37CF}" presName="childText" presStyleLbl="bgAcc1" presStyleIdx="0" presStyleCnt="4" custScaleX="155388" custScaleY="171276">
        <dgm:presLayoutVars>
          <dgm:bulletEnabled val="1"/>
        </dgm:presLayoutVars>
      </dgm:prSet>
      <dgm:spPr/>
      <dgm:t>
        <a:bodyPr/>
        <a:lstStyle/>
        <a:p>
          <a:endParaRPr lang="pl-PL"/>
        </a:p>
      </dgm:t>
    </dgm:pt>
    <dgm:pt modelId="{D0D673B4-7B51-44F9-A971-975CD84DE85A}" type="pres">
      <dgm:prSet presAssocID="{F3ED6A61-49EA-4E3B-BA4D-22B564A69522}" presName="Name13" presStyleLbl="parChTrans1D2" presStyleIdx="1" presStyleCnt="4"/>
      <dgm:spPr/>
      <dgm:t>
        <a:bodyPr/>
        <a:lstStyle/>
        <a:p>
          <a:endParaRPr lang="pl-PL"/>
        </a:p>
      </dgm:t>
    </dgm:pt>
    <dgm:pt modelId="{D2E73247-2B4C-4619-B364-9CA4A0C81FC1}" type="pres">
      <dgm:prSet presAssocID="{C662FA02-09EB-4776-B789-9D810F8EDFB8}" presName="childText" presStyleLbl="bgAcc1" presStyleIdx="1" presStyleCnt="4" custScaleX="115743" custScaleY="117168">
        <dgm:presLayoutVars>
          <dgm:bulletEnabled val="1"/>
        </dgm:presLayoutVars>
      </dgm:prSet>
      <dgm:spPr/>
      <dgm:t>
        <a:bodyPr/>
        <a:lstStyle/>
        <a:p>
          <a:endParaRPr lang="pl-PL"/>
        </a:p>
      </dgm:t>
    </dgm:pt>
    <dgm:pt modelId="{E7554E55-9CE9-4900-8994-FCF23835827B}" type="pres">
      <dgm:prSet presAssocID="{4178F167-D31C-44DA-AF89-B8298E94E75C}" presName="root" presStyleCnt="0"/>
      <dgm:spPr/>
    </dgm:pt>
    <dgm:pt modelId="{A48E386F-CBC5-406C-9869-F43748A46920}" type="pres">
      <dgm:prSet presAssocID="{4178F167-D31C-44DA-AF89-B8298E94E75C}" presName="rootComposite" presStyleCnt="0"/>
      <dgm:spPr/>
    </dgm:pt>
    <dgm:pt modelId="{F5DB92B2-1932-461D-B68D-968DBE5B8199}" type="pres">
      <dgm:prSet presAssocID="{4178F167-D31C-44DA-AF89-B8298E94E75C}" presName="rootText" presStyleLbl="node1" presStyleIdx="1" presStyleCnt="2" custScaleX="101084" custLinFactNeighborX="36661" custLinFactNeighborY="-17"/>
      <dgm:spPr/>
      <dgm:t>
        <a:bodyPr/>
        <a:lstStyle/>
        <a:p>
          <a:endParaRPr lang="pl-PL"/>
        </a:p>
      </dgm:t>
    </dgm:pt>
    <dgm:pt modelId="{45983D86-0326-4FF9-A305-F85F39584B30}" type="pres">
      <dgm:prSet presAssocID="{4178F167-D31C-44DA-AF89-B8298E94E75C}" presName="rootConnector" presStyleLbl="node1" presStyleIdx="1" presStyleCnt="2"/>
      <dgm:spPr/>
      <dgm:t>
        <a:bodyPr/>
        <a:lstStyle/>
        <a:p>
          <a:endParaRPr lang="pl-PL"/>
        </a:p>
      </dgm:t>
    </dgm:pt>
    <dgm:pt modelId="{6FC6A6F2-66F1-4A61-BA1A-D5209A787E65}" type="pres">
      <dgm:prSet presAssocID="{4178F167-D31C-44DA-AF89-B8298E94E75C}" presName="childShape" presStyleCnt="0"/>
      <dgm:spPr/>
    </dgm:pt>
    <dgm:pt modelId="{5B55FF21-700C-475D-9EC2-0AD01E88663A}" type="pres">
      <dgm:prSet presAssocID="{235FAA0F-95F8-44B5-9A49-08DC74BC9EA5}" presName="Name13" presStyleLbl="parChTrans1D2" presStyleIdx="2" presStyleCnt="4"/>
      <dgm:spPr/>
      <dgm:t>
        <a:bodyPr/>
        <a:lstStyle/>
        <a:p>
          <a:endParaRPr lang="pl-PL"/>
        </a:p>
      </dgm:t>
    </dgm:pt>
    <dgm:pt modelId="{11A4A4FB-18B0-405B-8E18-078310AB0BFB}" type="pres">
      <dgm:prSet presAssocID="{06F410EA-5B9F-46BB-AB1B-2A83E87ED094}" presName="childText" presStyleLbl="bgAcc1" presStyleIdx="2" presStyleCnt="4" custScaleX="130507" custScaleY="143674" custLinFactNeighborX="46266" custLinFactNeighborY="-4230">
        <dgm:presLayoutVars>
          <dgm:bulletEnabled val="1"/>
        </dgm:presLayoutVars>
      </dgm:prSet>
      <dgm:spPr/>
      <dgm:t>
        <a:bodyPr/>
        <a:lstStyle/>
        <a:p>
          <a:endParaRPr lang="pl-PL"/>
        </a:p>
      </dgm:t>
    </dgm:pt>
    <dgm:pt modelId="{79B2934B-2E0F-4B5E-830B-0F376175879D}" type="pres">
      <dgm:prSet presAssocID="{F58E17BE-DA94-4115-8469-E80580A553DF}" presName="Name13" presStyleLbl="parChTrans1D2" presStyleIdx="3" presStyleCnt="4"/>
      <dgm:spPr/>
      <dgm:t>
        <a:bodyPr/>
        <a:lstStyle/>
        <a:p>
          <a:endParaRPr lang="pl-PL"/>
        </a:p>
      </dgm:t>
    </dgm:pt>
    <dgm:pt modelId="{2B831E37-7A50-4F13-8FBA-0118BDB568E2}" type="pres">
      <dgm:prSet presAssocID="{58C4A828-51D4-4FA2-8C33-0BCD11B30370}" presName="childText" presStyleLbl="bgAcc1" presStyleIdx="3" presStyleCnt="4" custScaleX="133425" custScaleY="121484" custLinFactNeighborX="47588">
        <dgm:presLayoutVars>
          <dgm:bulletEnabled val="1"/>
        </dgm:presLayoutVars>
      </dgm:prSet>
      <dgm:spPr/>
      <dgm:t>
        <a:bodyPr/>
        <a:lstStyle/>
        <a:p>
          <a:endParaRPr lang="pl-PL"/>
        </a:p>
      </dgm:t>
    </dgm:pt>
  </dgm:ptLst>
  <dgm:cxnLst>
    <dgm:cxn modelId="{A9848B49-2292-44FD-9375-72733688F60C}" type="presOf" srcId="{F58E17BE-DA94-4115-8469-E80580A553DF}" destId="{79B2934B-2E0F-4B5E-830B-0F376175879D}" srcOrd="0" destOrd="0" presId="urn:microsoft.com/office/officeart/2005/8/layout/hierarchy3"/>
    <dgm:cxn modelId="{3B25BFC2-4D5D-4E01-8318-4E6354C0ECBC}" srcId="{095ACCF4-0AA2-4AB2-AE50-0907C3F21744}" destId="{4178F167-D31C-44DA-AF89-B8298E94E75C}" srcOrd="1" destOrd="0" parTransId="{6F08F689-9686-47A2-B0E1-127C3A89DD81}" sibTransId="{40FB5F43-E32F-49D4-A76F-98E8C9DEE279}"/>
    <dgm:cxn modelId="{273F0096-140E-4D57-BF62-0F87CEFF6AFA}" type="presOf" srcId="{C662FA02-09EB-4776-B789-9D810F8EDFB8}" destId="{D2E73247-2B4C-4619-B364-9CA4A0C81FC1}" srcOrd="0" destOrd="0" presId="urn:microsoft.com/office/officeart/2005/8/layout/hierarchy3"/>
    <dgm:cxn modelId="{881E2FFB-A7D4-4554-B15D-2ADC034EFC1E}" srcId="{4178F167-D31C-44DA-AF89-B8298E94E75C}" destId="{58C4A828-51D4-4FA2-8C33-0BCD11B30370}" srcOrd="1" destOrd="0" parTransId="{F58E17BE-DA94-4115-8469-E80580A553DF}" sibTransId="{36B90BCA-5EF8-4A5D-947A-5358A80ACBD7}"/>
    <dgm:cxn modelId="{96113E3A-1AF5-42CF-A700-B4DEFB19C7FC}" srcId="{095ACCF4-0AA2-4AB2-AE50-0907C3F21744}" destId="{2587AFF0-1C33-44C9-8B00-F2298445A2D3}" srcOrd="0" destOrd="0" parTransId="{96B9C49E-D109-4156-B7D8-A83D7A8D465A}" sibTransId="{7166343C-98B8-4B5A-8602-9CA6F892A7EF}"/>
    <dgm:cxn modelId="{B74F8078-CEA6-4C80-8E6E-831014669EA2}" type="presOf" srcId="{F3ED6A61-49EA-4E3B-BA4D-22B564A69522}" destId="{D0D673B4-7B51-44F9-A971-975CD84DE85A}" srcOrd="0" destOrd="0" presId="urn:microsoft.com/office/officeart/2005/8/layout/hierarchy3"/>
    <dgm:cxn modelId="{CA62F85D-F770-4D8F-8D7D-CA4EDF8E3632}" type="presOf" srcId="{4178F167-D31C-44DA-AF89-B8298E94E75C}" destId="{45983D86-0326-4FF9-A305-F85F39584B30}" srcOrd="1" destOrd="0" presId="urn:microsoft.com/office/officeart/2005/8/layout/hierarchy3"/>
    <dgm:cxn modelId="{3C086914-C7CE-4DAF-8F16-D1967B9B7EA5}" type="presOf" srcId="{06F410EA-5B9F-46BB-AB1B-2A83E87ED094}" destId="{11A4A4FB-18B0-405B-8E18-078310AB0BFB}" srcOrd="0" destOrd="0" presId="urn:microsoft.com/office/officeart/2005/8/layout/hierarchy3"/>
    <dgm:cxn modelId="{CCDC5CDA-813C-4634-A305-A3D46295D99F}" srcId="{2587AFF0-1C33-44C9-8B00-F2298445A2D3}" destId="{C662FA02-09EB-4776-B789-9D810F8EDFB8}" srcOrd="1" destOrd="0" parTransId="{F3ED6A61-49EA-4E3B-BA4D-22B564A69522}" sibTransId="{BCF51FC2-376A-454B-955D-AFAF6E05755D}"/>
    <dgm:cxn modelId="{C0283348-7A44-426E-94CA-8018DBC2DEF4}" type="presOf" srcId="{235FAA0F-95F8-44B5-9A49-08DC74BC9EA5}" destId="{5B55FF21-700C-475D-9EC2-0AD01E88663A}" srcOrd="0" destOrd="0" presId="urn:microsoft.com/office/officeart/2005/8/layout/hierarchy3"/>
    <dgm:cxn modelId="{45BFEF21-C7EA-4D58-BE3E-7167BF554BD7}" type="presOf" srcId="{095ACCF4-0AA2-4AB2-AE50-0907C3F21744}" destId="{A74B6402-BA5B-4A7E-ADFB-6F4E52836724}" srcOrd="0" destOrd="0" presId="urn:microsoft.com/office/officeart/2005/8/layout/hierarchy3"/>
    <dgm:cxn modelId="{2E766E0C-C434-45DF-9C7A-B3510E916C3B}" type="presOf" srcId="{2587AFF0-1C33-44C9-8B00-F2298445A2D3}" destId="{EA266779-544A-4589-9646-35922D559109}" srcOrd="1" destOrd="0" presId="urn:microsoft.com/office/officeart/2005/8/layout/hierarchy3"/>
    <dgm:cxn modelId="{55323082-EFD3-40D1-AC21-4FF9E6BB0A2B}" srcId="{2587AFF0-1C33-44C9-8B00-F2298445A2D3}" destId="{1CD53B03-1FB5-4FDE-93DE-1A369B5A37CF}" srcOrd="0" destOrd="0" parTransId="{4A309EE5-A71F-41DA-B633-B55A3DE17868}" sibTransId="{00A20470-8E88-4D7F-A053-E5E682C2237D}"/>
    <dgm:cxn modelId="{F29DAF60-2CC1-44B3-95BD-F9EC66964C1A}" srcId="{4178F167-D31C-44DA-AF89-B8298E94E75C}" destId="{06F410EA-5B9F-46BB-AB1B-2A83E87ED094}" srcOrd="0" destOrd="0" parTransId="{235FAA0F-95F8-44B5-9A49-08DC74BC9EA5}" sibTransId="{5E8ECDE3-1C5C-48E3-812F-C3D7C570D18C}"/>
    <dgm:cxn modelId="{246E198F-A385-4708-B62A-D2B9783BC64B}" type="presOf" srcId="{4178F167-D31C-44DA-AF89-B8298E94E75C}" destId="{F5DB92B2-1932-461D-B68D-968DBE5B8199}" srcOrd="0" destOrd="0" presId="urn:microsoft.com/office/officeart/2005/8/layout/hierarchy3"/>
    <dgm:cxn modelId="{19825462-C8FD-467F-8EA2-DDC4B377B0A1}" type="presOf" srcId="{2587AFF0-1C33-44C9-8B00-F2298445A2D3}" destId="{13051EFC-D332-4792-ABF5-E2D5E078E3CD}" srcOrd="0" destOrd="0" presId="urn:microsoft.com/office/officeart/2005/8/layout/hierarchy3"/>
    <dgm:cxn modelId="{15789AA1-2C00-4A5C-AD45-71EE66B027F2}" type="presOf" srcId="{58C4A828-51D4-4FA2-8C33-0BCD11B30370}" destId="{2B831E37-7A50-4F13-8FBA-0118BDB568E2}" srcOrd="0" destOrd="0" presId="urn:microsoft.com/office/officeart/2005/8/layout/hierarchy3"/>
    <dgm:cxn modelId="{6847F658-A3F7-4C7E-9ADE-E301AB2C8B00}" type="presOf" srcId="{4A309EE5-A71F-41DA-B633-B55A3DE17868}" destId="{0C0E5A55-001A-4D7B-BB52-F5782AD1E749}" srcOrd="0" destOrd="0" presId="urn:microsoft.com/office/officeart/2005/8/layout/hierarchy3"/>
    <dgm:cxn modelId="{E3EB5B6E-89BD-414B-984A-6941BC6B9FD0}" type="presOf" srcId="{1CD53B03-1FB5-4FDE-93DE-1A369B5A37CF}" destId="{EDB90517-9C84-4340-8A0C-C8E936059A8B}" srcOrd="0" destOrd="0" presId="urn:microsoft.com/office/officeart/2005/8/layout/hierarchy3"/>
    <dgm:cxn modelId="{1D9E8BA1-905C-4088-8702-8531A8F85390}" type="presParOf" srcId="{A74B6402-BA5B-4A7E-ADFB-6F4E52836724}" destId="{E8BD0E14-1F35-4706-BC4D-54A4D319C152}" srcOrd="0" destOrd="0" presId="urn:microsoft.com/office/officeart/2005/8/layout/hierarchy3"/>
    <dgm:cxn modelId="{A57F5606-2B1C-4BD5-88CA-5632412BB446}" type="presParOf" srcId="{E8BD0E14-1F35-4706-BC4D-54A4D319C152}" destId="{415FC27B-5FF0-4F28-8051-FEA30DE0C155}" srcOrd="0" destOrd="0" presId="urn:microsoft.com/office/officeart/2005/8/layout/hierarchy3"/>
    <dgm:cxn modelId="{461703DA-0898-4658-BFAC-C4EF56FD4714}" type="presParOf" srcId="{415FC27B-5FF0-4F28-8051-FEA30DE0C155}" destId="{13051EFC-D332-4792-ABF5-E2D5E078E3CD}" srcOrd="0" destOrd="0" presId="urn:microsoft.com/office/officeart/2005/8/layout/hierarchy3"/>
    <dgm:cxn modelId="{5D2EF2C4-0EFA-40A4-B2C6-D12D1EB5F3DE}" type="presParOf" srcId="{415FC27B-5FF0-4F28-8051-FEA30DE0C155}" destId="{EA266779-544A-4589-9646-35922D559109}" srcOrd="1" destOrd="0" presId="urn:microsoft.com/office/officeart/2005/8/layout/hierarchy3"/>
    <dgm:cxn modelId="{AABFD399-FD4A-4A32-B843-AD8B46E56D59}" type="presParOf" srcId="{E8BD0E14-1F35-4706-BC4D-54A4D319C152}" destId="{76E62BF9-20F6-48A5-B0FC-C918C61D01D5}" srcOrd="1" destOrd="0" presId="urn:microsoft.com/office/officeart/2005/8/layout/hierarchy3"/>
    <dgm:cxn modelId="{43C7FEBB-9AD1-4A00-9AE9-AB869DD405AE}" type="presParOf" srcId="{76E62BF9-20F6-48A5-B0FC-C918C61D01D5}" destId="{0C0E5A55-001A-4D7B-BB52-F5782AD1E749}" srcOrd="0" destOrd="0" presId="urn:microsoft.com/office/officeart/2005/8/layout/hierarchy3"/>
    <dgm:cxn modelId="{98C50EC0-9E8D-482F-9FFD-434DB0D9EA07}" type="presParOf" srcId="{76E62BF9-20F6-48A5-B0FC-C918C61D01D5}" destId="{EDB90517-9C84-4340-8A0C-C8E936059A8B}" srcOrd="1" destOrd="0" presId="urn:microsoft.com/office/officeart/2005/8/layout/hierarchy3"/>
    <dgm:cxn modelId="{85A70E2C-FF50-4A98-9862-0270C2964CF9}" type="presParOf" srcId="{76E62BF9-20F6-48A5-B0FC-C918C61D01D5}" destId="{D0D673B4-7B51-44F9-A971-975CD84DE85A}" srcOrd="2" destOrd="0" presId="urn:microsoft.com/office/officeart/2005/8/layout/hierarchy3"/>
    <dgm:cxn modelId="{A22EFA43-6E02-40B5-A6FE-A176D97EED42}" type="presParOf" srcId="{76E62BF9-20F6-48A5-B0FC-C918C61D01D5}" destId="{D2E73247-2B4C-4619-B364-9CA4A0C81FC1}" srcOrd="3" destOrd="0" presId="urn:microsoft.com/office/officeart/2005/8/layout/hierarchy3"/>
    <dgm:cxn modelId="{3BA9676B-4B0C-47E9-97A1-24E79E5A09BB}" type="presParOf" srcId="{A74B6402-BA5B-4A7E-ADFB-6F4E52836724}" destId="{E7554E55-9CE9-4900-8994-FCF23835827B}" srcOrd="1" destOrd="0" presId="urn:microsoft.com/office/officeart/2005/8/layout/hierarchy3"/>
    <dgm:cxn modelId="{AE94A3A3-40B6-4C00-BA47-12EDD3B878EB}" type="presParOf" srcId="{E7554E55-9CE9-4900-8994-FCF23835827B}" destId="{A48E386F-CBC5-406C-9869-F43748A46920}" srcOrd="0" destOrd="0" presId="urn:microsoft.com/office/officeart/2005/8/layout/hierarchy3"/>
    <dgm:cxn modelId="{970B5023-8C8E-4B9A-B578-44923A90EECC}" type="presParOf" srcId="{A48E386F-CBC5-406C-9869-F43748A46920}" destId="{F5DB92B2-1932-461D-B68D-968DBE5B8199}" srcOrd="0" destOrd="0" presId="urn:microsoft.com/office/officeart/2005/8/layout/hierarchy3"/>
    <dgm:cxn modelId="{66E1812A-2CD0-4864-AACE-066E047E90FF}" type="presParOf" srcId="{A48E386F-CBC5-406C-9869-F43748A46920}" destId="{45983D86-0326-4FF9-A305-F85F39584B30}" srcOrd="1" destOrd="0" presId="urn:microsoft.com/office/officeart/2005/8/layout/hierarchy3"/>
    <dgm:cxn modelId="{A65AF415-96FE-4983-9403-1B932B6D16A0}" type="presParOf" srcId="{E7554E55-9CE9-4900-8994-FCF23835827B}" destId="{6FC6A6F2-66F1-4A61-BA1A-D5209A787E65}" srcOrd="1" destOrd="0" presId="urn:microsoft.com/office/officeart/2005/8/layout/hierarchy3"/>
    <dgm:cxn modelId="{D0B05B9F-89B8-4574-878C-A2EA213EBC86}" type="presParOf" srcId="{6FC6A6F2-66F1-4A61-BA1A-D5209A787E65}" destId="{5B55FF21-700C-475D-9EC2-0AD01E88663A}" srcOrd="0" destOrd="0" presId="urn:microsoft.com/office/officeart/2005/8/layout/hierarchy3"/>
    <dgm:cxn modelId="{1EE89192-9A4A-46AF-82D8-FB2B7DB981D1}" type="presParOf" srcId="{6FC6A6F2-66F1-4A61-BA1A-D5209A787E65}" destId="{11A4A4FB-18B0-405B-8E18-078310AB0BFB}" srcOrd="1" destOrd="0" presId="urn:microsoft.com/office/officeart/2005/8/layout/hierarchy3"/>
    <dgm:cxn modelId="{3200A795-1BC6-44C3-8481-CAF76BD9AD54}" type="presParOf" srcId="{6FC6A6F2-66F1-4A61-BA1A-D5209A787E65}" destId="{79B2934B-2E0F-4B5E-830B-0F376175879D}" srcOrd="2" destOrd="0" presId="urn:microsoft.com/office/officeart/2005/8/layout/hierarchy3"/>
    <dgm:cxn modelId="{8BFFD024-5B01-47B1-AA7C-E1E654EF6664}" type="presParOf" srcId="{6FC6A6F2-66F1-4A61-BA1A-D5209A787E65}" destId="{2B831E37-7A50-4F13-8FBA-0118BDB568E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7AC8A896-D78D-42DE-A337-0C237CE0F740}" type="doc">
      <dgm:prSet loTypeId="urn:microsoft.com/office/officeart/2008/layout/IncreasingCircleProcess" loCatId="process" qsTypeId="urn:microsoft.com/office/officeart/2005/8/quickstyle/simple1" qsCatId="simple" csTypeId="urn:microsoft.com/office/officeart/2005/8/colors/accent1_1" csCatId="accent1" phldr="1"/>
      <dgm:spPr/>
    </dgm:pt>
    <dgm:pt modelId="{8C2158A7-7F56-4342-A06F-56CBE59AD91B}">
      <dgm:prSet phldrT="[Tekst]" custT="1"/>
      <dgm:spPr/>
      <dgm:t>
        <a:bodyPr/>
        <a:lstStyle/>
        <a:p>
          <a:r>
            <a:rPr lang="pl-PL" sz="1500" i="0" dirty="0" smtClean="0"/>
            <a:t>Złożenie </a:t>
          </a:r>
        </a:p>
        <a:p>
          <a:r>
            <a:rPr lang="pl-PL" sz="1500" b="1" dirty="0" smtClean="0">
              <a:latin typeface="Times New Roman"/>
              <a:cs typeface="Times New Roman"/>
            </a:rPr>
            <a:t>● </a:t>
          </a:r>
          <a:r>
            <a:rPr lang="pl-PL" sz="1500" b="1" dirty="0" smtClean="0">
              <a:solidFill>
                <a:srgbClr val="C00000"/>
              </a:solidFill>
              <a:hlinkClick xmlns:r="http://schemas.openxmlformats.org/officeDocument/2006/relationships" r:id="rId1" action="ppaction://hlinkfile"/>
            </a:rPr>
            <a:t>Wniosku o udzielenie pomocy producentowi mleka/producentowi świń</a:t>
          </a:r>
          <a:r>
            <a:rPr lang="pl-PL" sz="1500" b="1" dirty="0" smtClean="0">
              <a:solidFill>
                <a:srgbClr val="002060"/>
              </a:solidFill>
              <a:hlinkClick xmlns:r="http://schemas.openxmlformats.org/officeDocument/2006/relationships" r:id="rId1" action="ppaction://hlinkfile"/>
            </a:rPr>
            <a:t> </a:t>
          </a:r>
          <a:r>
            <a:rPr lang="pl-PL" sz="1500" dirty="0" smtClean="0"/>
            <a:t>na formularzu opracowanym i udostępnionym przez ARR</a:t>
          </a:r>
        </a:p>
      </dgm:t>
    </dgm:pt>
    <dgm:pt modelId="{C54630E4-219A-4E51-9FF7-E6A0FCD1720E}" type="parTrans" cxnId="{5900693C-1F7F-414A-A7DB-2DBD29A9C0C4}">
      <dgm:prSet/>
      <dgm:spPr/>
      <dgm:t>
        <a:bodyPr/>
        <a:lstStyle/>
        <a:p>
          <a:endParaRPr lang="pl-PL"/>
        </a:p>
      </dgm:t>
    </dgm:pt>
    <dgm:pt modelId="{83BB1A1A-A4B0-4FC7-AE99-722ECF550BA2}" type="sibTrans" cxnId="{5900693C-1F7F-414A-A7DB-2DBD29A9C0C4}">
      <dgm:prSet/>
      <dgm:spPr/>
      <dgm:t>
        <a:bodyPr/>
        <a:lstStyle/>
        <a:p>
          <a:endParaRPr lang="pl-PL"/>
        </a:p>
      </dgm:t>
    </dgm:pt>
    <dgm:pt modelId="{178F8B24-7415-4481-9C86-ADED744A5220}">
      <dgm:prSet phldrT="[Tekst]" custT="1"/>
      <dgm:spPr/>
      <dgm:t>
        <a:bodyPr/>
        <a:lstStyle/>
        <a:p>
          <a:r>
            <a:rPr lang="pl-PL" sz="1400" dirty="0" smtClean="0"/>
            <a:t>Do wniosku należy załączyć:</a:t>
          </a:r>
        </a:p>
        <a:p>
          <a:r>
            <a:rPr lang="pl-PL" sz="1400" dirty="0" smtClean="0"/>
            <a:t> </a:t>
          </a:r>
          <a:r>
            <a:rPr lang="pl-PL" sz="1400" dirty="0" smtClean="0">
              <a:latin typeface="Times New Roman"/>
              <a:cs typeface="Times New Roman"/>
            </a:rPr>
            <a:t>● </a:t>
          </a:r>
          <a:r>
            <a:rPr lang="pl-PL" sz="1400" b="1" dirty="0" smtClean="0">
              <a:solidFill>
                <a:srgbClr val="C00000"/>
              </a:solidFill>
            </a:rPr>
            <a:t>dokumenty potwierdzające nabycie spadku/zaistnienie następstwa prawnego/pisemną zgodę współposiadaczy gospodarstwa</a:t>
          </a:r>
        </a:p>
        <a:p>
          <a:r>
            <a:rPr lang="pl-PL" sz="1400" dirty="0" smtClean="0">
              <a:latin typeface="Times New Roman"/>
              <a:cs typeface="Times New Roman"/>
            </a:rPr>
            <a:t>● </a:t>
          </a:r>
          <a:r>
            <a:rPr lang="pl-PL" sz="1400" b="1" dirty="0" smtClean="0">
              <a:solidFill>
                <a:srgbClr val="0000FF"/>
              </a:solidFill>
            </a:rPr>
            <a:t>kopie faktur lub faktur VAT RR </a:t>
          </a:r>
          <a:r>
            <a:rPr lang="pl-PL" sz="1400" dirty="0" smtClean="0"/>
            <a:t>potwierdzających, że w 2016 r. producent mleka sprzedał, nie mniej </a:t>
          </a:r>
          <a:r>
            <a:rPr lang="pl-PL" sz="1400" b="1" dirty="0" smtClean="0">
              <a:solidFill>
                <a:srgbClr val="0000FF"/>
              </a:solidFill>
            </a:rPr>
            <a:t>niż 5 tys. kg mleka </a:t>
          </a:r>
          <a:r>
            <a:rPr lang="pl-PL" sz="1400" dirty="0" smtClean="0"/>
            <a:t>albo zaświadczenie podmiotu skupującego- producent mleka</a:t>
          </a:r>
          <a:endParaRPr lang="pl-PL" sz="1400" b="0" dirty="0"/>
        </a:p>
      </dgm:t>
    </dgm:pt>
    <dgm:pt modelId="{3156E70C-2E88-4AE9-92CA-E1F46E284298}" type="parTrans" cxnId="{2A26C509-047F-46B4-89C5-F55F22EF7CF6}">
      <dgm:prSet/>
      <dgm:spPr/>
      <dgm:t>
        <a:bodyPr/>
        <a:lstStyle/>
        <a:p>
          <a:endParaRPr lang="pl-PL"/>
        </a:p>
      </dgm:t>
    </dgm:pt>
    <dgm:pt modelId="{0E4F4EC3-6765-4907-BF8E-82F6BBC7C08B}" type="sibTrans" cxnId="{2A26C509-047F-46B4-89C5-F55F22EF7CF6}">
      <dgm:prSet/>
      <dgm:spPr/>
      <dgm:t>
        <a:bodyPr/>
        <a:lstStyle/>
        <a:p>
          <a:endParaRPr lang="pl-PL"/>
        </a:p>
      </dgm:t>
    </dgm:pt>
    <dgm:pt modelId="{A076B0D6-B088-4A72-A3C4-70D2BB04ED54}">
      <dgm:prSet phldrT="[Tekst]" custT="1"/>
      <dgm:spPr/>
      <dgm:t>
        <a:bodyPr/>
        <a:lstStyle/>
        <a:p>
          <a:r>
            <a:rPr lang="pl-PL" sz="1500" dirty="0" smtClean="0"/>
            <a:t>Wniosek należy złożyć w terminie do </a:t>
          </a:r>
          <a:br>
            <a:rPr lang="pl-PL" sz="1500" dirty="0" smtClean="0"/>
          </a:br>
          <a:r>
            <a:rPr lang="pl-PL" sz="1500" b="1" dirty="0" smtClean="0">
              <a:solidFill>
                <a:srgbClr val="0000FF"/>
              </a:solidFill>
            </a:rPr>
            <a:t>dnia 07.04.2017 r.</a:t>
          </a:r>
          <a:br>
            <a:rPr lang="pl-PL" sz="1500" b="1" dirty="0" smtClean="0">
              <a:solidFill>
                <a:srgbClr val="0000FF"/>
              </a:solidFill>
            </a:rPr>
          </a:br>
          <a:r>
            <a:rPr lang="pl-PL" sz="1500" dirty="0" smtClean="0"/>
            <a:t>do właściwego ze względu na miejsce zamieszkania/siedzibę </a:t>
          </a:r>
          <a:br>
            <a:rPr lang="pl-PL" sz="1500" dirty="0" smtClean="0"/>
          </a:br>
          <a:r>
            <a:rPr lang="pl-PL" sz="1500" dirty="0" smtClean="0"/>
            <a:t>OT ARR</a:t>
          </a:r>
          <a:endParaRPr lang="pl-PL" sz="1500" b="1" dirty="0"/>
        </a:p>
      </dgm:t>
    </dgm:pt>
    <dgm:pt modelId="{A819DBE1-E9FD-4895-B0D9-4B570D1281C8}" type="parTrans" cxnId="{75E51245-7C63-4680-BADD-480E0A24EB58}">
      <dgm:prSet/>
      <dgm:spPr/>
      <dgm:t>
        <a:bodyPr/>
        <a:lstStyle/>
        <a:p>
          <a:endParaRPr lang="pl-PL"/>
        </a:p>
      </dgm:t>
    </dgm:pt>
    <dgm:pt modelId="{77BB54AD-6C11-466E-A672-A99806D7D917}" type="sibTrans" cxnId="{75E51245-7C63-4680-BADD-480E0A24EB58}">
      <dgm:prSet/>
      <dgm:spPr/>
      <dgm:t>
        <a:bodyPr/>
        <a:lstStyle/>
        <a:p>
          <a:endParaRPr lang="pl-PL"/>
        </a:p>
      </dgm:t>
    </dgm:pt>
    <dgm:pt modelId="{7F0AC8B2-614E-40E4-904B-B2AE6A389FAA}" type="pres">
      <dgm:prSet presAssocID="{7AC8A896-D78D-42DE-A337-0C237CE0F740}" presName="Name0" presStyleCnt="0">
        <dgm:presLayoutVars>
          <dgm:chMax val="7"/>
          <dgm:chPref val="7"/>
          <dgm:dir/>
          <dgm:animOne val="branch"/>
          <dgm:animLvl val="lvl"/>
        </dgm:presLayoutVars>
      </dgm:prSet>
      <dgm:spPr/>
    </dgm:pt>
    <dgm:pt modelId="{5A722A6C-DBFC-4C9B-8311-652E9A9BD367}" type="pres">
      <dgm:prSet presAssocID="{8C2158A7-7F56-4342-A06F-56CBE59AD91B}" presName="composite" presStyleCnt="0"/>
      <dgm:spPr/>
    </dgm:pt>
    <dgm:pt modelId="{C219E42D-DDAB-48D5-9F72-4F6528ABFFED}" type="pres">
      <dgm:prSet presAssocID="{8C2158A7-7F56-4342-A06F-56CBE59AD91B}" presName="BackAccent" presStyleLbl="bgShp" presStyleIdx="0" presStyleCnt="3"/>
      <dgm:spPr/>
    </dgm:pt>
    <dgm:pt modelId="{E3A07FC6-48AA-4E15-9D9F-A4E8259D057A}" type="pres">
      <dgm:prSet presAssocID="{8C2158A7-7F56-4342-A06F-56CBE59AD91B}" presName="Accent" presStyleLbl="alignNode1" presStyleIdx="0" presStyleCnt="3"/>
      <dgm:spPr/>
    </dgm:pt>
    <dgm:pt modelId="{363D5C19-F838-41D5-9959-3F5EBC38B620}" type="pres">
      <dgm:prSet presAssocID="{8C2158A7-7F56-4342-A06F-56CBE59AD91B}" presName="Child" presStyleLbl="revTx" presStyleIdx="0" presStyleCnt="3">
        <dgm:presLayoutVars>
          <dgm:chMax val="0"/>
          <dgm:chPref val="0"/>
          <dgm:bulletEnabled val="1"/>
        </dgm:presLayoutVars>
      </dgm:prSet>
      <dgm:spPr/>
    </dgm:pt>
    <dgm:pt modelId="{17D6945B-8988-4991-B678-667BD87A896E}" type="pres">
      <dgm:prSet presAssocID="{8C2158A7-7F56-4342-A06F-56CBE59AD91B}" presName="Parent" presStyleLbl="revTx" presStyleIdx="0" presStyleCnt="3" custScaleX="72910" custScaleY="62591" custLinFactY="118771" custLinFactNeighborX="-4665" custLinFactNeighborY="200000">
        <dgm:presLayoutVars>
          <dgm:chMax val="1"/>
          <dgm:chPref val="1"/>
          <dgm:bulletEnabled val="1"/>
        </dgm:presLayoutVars>
      </dgm:prSet>
      <dgm:spPr/>
      <dgm:t>
        <a:bodyPr/>
        <a:lstStyle/>
        <a:p>
          <a:endParaRPr lang="pl-PL"/>
        </a:p>
      </dgm:t>
    </dgm:pt>
    <dgm:pt modelId="{E439B31D-9CCC-4DA2-9270-2CF957D35FA7}" type="pres">
      <dgm:prSet presAssocID="{83BB1A1A-A4B0-4FC7-AE99-722ECF550BA2}" presName="sibTrans" presStyleCnt="0"/>
      <dgm:spPr/>
    </dgm:pt>
    <dgm:pt modelId="{1D17A0AF-6B9F-4AA4-8AC8-D39F889F1615}" type="pres">
      <dgm:prSet presAssocID="{178F8B24-7415-4481-9C86-ADED744A5220}" presName="composite" presStyleCnt="0"/>
      <dgm:spPr/>
    </dgm:pt>
    <dgm:pt modelId="{DD715E2F-6241-45EB-8715-BB262FC3AC88}" type="pres">
      <dgm:prSet presAssocID="{178F8B24-7415-4481-9C86-ADED744A5220}" presName="BackAccent" presStyleLbl="bgShp" presStyleIdx="1" presStyleCnt="3"/>
      <dgm:spPr/>
    </dgm:pt>
    <dgm:pt modelId="{2B3F5CC7-AFA1-4C97-B345-16B2642CBFC7}" type="pres">
      <dgm:prSet presAssocID="{178F8B24-7415-4481-9C86-ADED744A5220}" presName="Accent" presStyleLbl="alignNode1" presStyleIdx="1" presStyleCnt="3"/>
      <dgm:spPr/>
    </dgm:pt>
    <dgm:pt modelId="{FA3FC03F-E3AE-452D-8E44-564D2B641A2F}" type="pres">
      <dgm:prSet presAssocID="{178F8B24-7415-4481-9C86-ADED744A5220}" presName="Child" presStyleLbl="revTx" presStyleIdx="0" presStyleCnt="3">
        <dgm:presLayoutVars>
          <dgm:chMax val="0"/>
          <dgm:chPref val="0"/>
          <dgm:bulletEnabled val="1"/>
        </dgm:presLayoutVars>
      </dgm:prSet>
      <dgm:spPr/>
    </dgm:pt>
    <dgm:pt modelId="{9DC5AC50-8F9C-4C04-AB70-7C2048232034}" type="pres">
      <dgm:prSet presAssocID="{178F8B24-7415-4481-9C86-ADED744A5220}" presName="Parent" presStyleLbl="revTx" presStyleIdx="1" presStyleCnt="3" custLinFactY="200000" custLinFactNeighborX="9039" custLinFactNeighborY="285131">
        <dgm:presLayoutVars>
          <dgm:chMax val="1"/>
          <dgm:chPref val="1"/>
          <dgm:bulletEnabled val="1"/>
        </dgm:presLayoutVars>
      </dgm:prSet>
      <dgm:spPr/>
      <dgm:t>
        <a:bodyPr/>
        <a:lstStyle/>
        <a:p>
          <a:endParaRPr lang="pl-PL"/>
        </a:p>
      </dgm:t>
    </dgm:pt>
    <dgm:pt modelId="{8BB4C0EA-BC38-4177-9FA0-3629654E8B73}" type="pres">
      <dgm:prSet presAssocID="{0E4F4EC3-6765-4907-BF8E-82F6BBC7C08B}" presName="sibTrans" presStyleCnt="0"/>
      <dgm:spPr/>
    </dgm:pt>
    <dgm:pt modelId="{07E42A85-6FE4-4394-B8D0-FF88B4BD03AC}" type="pres">
      <dgm:prSet presAssocID="{A076B0D6-B088-4A72-A3C4-70D2BB04ED54}" presName="composite" presStyleCnt="0"/>
      <dgm:spPr/>
    </dgm:pt>
    <dgm:pt modelId="{9BD42A69-FA00-476F-87A3-057603651870}" type="pres">
      <dgm:prSet presAssocID="{A076B0D6-B088-4A72-A3C4-70D2BB04ED54}" presName="BackAccent" presStyleLbl="bgShp" presStyleIdx="2" presStyleCnt="3"/>
      <dgm:spPr/>
    </dgm:pt>
    <dgm:pt modelId="{C9FCF33D-44A8-44DC-8CF9-479ACA9C71AE}" type="pres">
      <dgm:prSet presAssocID="{A076B0D6-B088-4A72-A3C4-70D2BB04ED54}" presName="Accent" presStyleLbl="alignNode1" presStyleIdx="2" presStyleCnt="3"/>
      <dgm:spPr/>
    </dgm:pt>
    <dgm:pt modelId="{34EF54BD-1A2C-43FA-8386-5B28EFA9D2EC}" type="pres">
      <dgm:prSet presAssocID="{A076B0D6-B088-4A72-A3C4-70D2BB04ED54}" presName="Child" presStyleLbl="revTx" presStyleIdx="1" presStyleCnt="3">
        <dgm:presLayoutVars>
          <dgm:chMax val="0"/>
          <dgm:chPref val="0"/>
          <dgm:bulletEnabled val="1"/>
        </dgm:presLayoutVars>
      </dgm:prSet>
      <dgm:spPr/>
    </dgm:pt>
    <dgm:pt modelId="{9F311FCB-F992-4629-A5F3-FA83C71E23B8}" type="pres">
      <dgm:prSet presAssocID="{A076B0D6-B088-4A72-A3C4-70D2BB04ED54}" presName="Parent" presStyleLbl="revTx" presStyleIdx="2" presStyleCnt="3" custLinFactY="55092" custLinFactNeighborX="685" custLinFactNeighborY="100000">
        <dgm:presLayoutVars>
          <dgm:chMax val="1"/>
          <dgm:chPref val="1"/>
          <dgm:bulletEnabled val="1"/>
        </dgm:presLayoutVars>
      </dgm:prSet>
      <dgm:spPr/>
      <dgm:t>
        <a:bodyPr/>
        <a:lstStyle/>
        <a:p>
          <a:endParaRPr lang="pl-PL"/>
        </a:p>
      </dgm:t>
    </dgm:pt>
  </dgm:ptLst>
  <dgm:cxnLst>
    <dgm:cxn modelId="{3909D2D4-D4C8-44FF-985B-4F3AA2C797A3}" type="presOf" srcId="{7AC8A896-D78D-42DE-A337-0C237CE0F740}" destId="{7F0AC8B2-614E-40E4-904B-B2AE6A389FAA}" srcOrd="0" destOrd="0" presId="urn:microsoft.com/office/officeart/2008/layout/IncreasingCircleProcess"/>
    <dgm:cxn modelId="{2A26C509-047F-46B4-89C5-F55F22EF7CF6}" srcId="{7AC8A896-D78D-42DE-A337-0C237CE0F740}" destId="{178F8B24-7415-4481-9C86-ADED744A5220}" srcOrd="1" destOrd="0" parTransId="{3156E70C-2E88-4AE9-92CA-E1F46E284298}" sibTransId="{0E4F4EC3-6765-4907-BF8E-82F6BBC7C08B}"/>
    <dgm:cxn modelId="{5900693C-1F7F-414A-A7DB-2DBD29A9C0C4}" srcId="{7AC8A896-D78D-42DE-A337-0C237CE0F740}" destId="{8C2158A7-7F56-4342-A06F-56CBE59AD91B}" srcOrd="0" destOrd="0" parTransId="{C54630E4-219A-4E51-9FF7-E6A0FCD1720E}" sibTransId="{83BB1A1A-A4B0-4FC7-AE99-722ECF550BA2}"/>
    <dgm:cxn modelId="{88F73800-FD9E-4639-88B4-64B8A9EF583A}" type="presOf" srcId="{8C2158A7-7F56-4342-A06F-56CBE59AD91B}" destId="{17D6945B-8988-4991-B678-667BD87A896E}" srcOrd="0" destOrd="0" presId="urn:microsoft.com/office/officeart/2008/layout/IncreasingCircleProcess"/>
    <dgm:cxn modelId="{56C40D6E-A037-4785-AB68-3E27612E86F0}" type="presOf" srcId="{178F8B24-7415-4481-9C86-ADED744A5220}" destId="{9DC5AC50-8F9C-4C04-AB70-7C2048232034}" srcOrd="0" destOrd="0" presId="urn:microsoft.com/office/officeart/2008/layout/IncreasingCircleProcess"/>
    <dgm:cxn modelId="{C05D3BF4-9E1B-4954-8D41-DF3846C9A0CD}" type="presOf" srcId="{A076B0D6-B088-4A72-A3C4-70D2BB04ED54}" destId="{9F311FCB-F992-4629-A5F3-FA83C71E23B8}" srcOrd="0" destOrd="0" presId="urn:microsoft.com/office/officeart/2008/layout/IncreasingCircleProcess"/>
    <dgm:cxn modelId="{75E51245-7C63-4680-BADD-480E0A24EB58}" srcId="{7AC8A896-D78D-42DE-A337-0C237CE0F740}" destId="{A076B0D6-B088-4A72-A3C4-70D2BB04ED54}" srcOrd="2" destOrd="0" parTransId="{A819DBE1-E9FD-4895-B0D9-4B570D1281C8}" sibTransId="{77BB54AD-6C11-466E-A672-A99806D7D917}"/>
    <dgm:cxn modelId="{84F77812-654B-443E-8D1E-692948DD56EF}" type="presParOf" srcId="{7F0AC8B2-614E-40E4-904B-B2AE6A389FAA}" destId="{5A722A6C-DBFC-4C9B-8311-652E9A9BD367}" srcOrd="0" destOrd="0" presId="urn:microsoft.com/office/officeart/2008/layout/IncreasingCircleProcess"/>
    <dgm:cxn modelId="{CF3A2666-146A-4750-81DD-81EDE5E9F6CF}" type="presParOf" srcId="{5A722A6C-DBFC-4C9B-8311-652E9A9BD367}" destId="{C219E42D-DDAB-48D5-9F72-4F6528ABFFED}" srcOrd="0" destOrd="0" presId="urn:microsoft.com/office/officeart/2008/layout/IncreasingCircleProcess"/>
    <dgm:cxn modelId="{A573F8E0-8457-404C-9E61-31CE64A47CE8}" type="presParOf" srcId="{5A722A6C-DBFC-4C9B-8311-652E9A9BD367}" destId="{E3A07FC6-48AA-4E15-9D9F-A4E8259D057A}" srcOrd="1" destOrd="0" presId="urn:microsoft.com/office/officeart/2008/layout/IncreasingCircleProcess"/>
    <dgm:cxn modelId="{A3249D2B-A9A0-40B6-97A1-9FE716F54510}" type="presParOf" srcId="{5A722A6C-DBFC-4C9B-8311-652E9A9BD367}" destId="{363D5C19-F838-41D5-9959-3F5EBC38B620}" srcOrd="2" destOrd="0" presId="urn:microsoft.com/office/officeart/2008/layout/IncreasingCircleProcess"/>
    <dgm:cxn modelId="{5ADAF2A3-C6CE-4648-8974-5C3AF06B5988}" type="presParOf" srcId="{5A722A6C-DBFC-4C9B-8311-652E9A9BD367}" destId="{17D6945B-8988-4991-B678-667BD87A896E}" srcOrd="3" destOrd="0" presId="urn:microsoft.com/office/officeart/2008/layout/IncreasingCircleProcess"/>
    <dgm:cxn modelId="{EA1BD379-E857-4C2D-99E0-9164967DF567}" type="presParOf" srcId="{7F0AC8B2-614E-40E4-904B-B2AE6A389FAA}" destId="{E439B31D-9CCC-4DA2-9270-2CF957D35FA7}" srcOrd="1" destOrd="0" presId="urn:microsoft.com/office/officeart/2008/layout/IncreasingCircleProcess"/>
    <dgm:cxn modelId="{5B6ABF53-5AE6-48AF-80B9-ADB0FE62988F}" type="presParOf" srcId="{7F0AC8B2-614E-40E4-904B-B2AE6A389FAA}" destId="{1D17A0AF-6B9F-4AA4-8AC8-D39F889F1615}" srcOrd="2" destOrd="0" presId="urn:microsoft.com/office/officeart/2008/layout/IncreasingCircleProcess"/>
    <dgm:cxn modelId="{6CB93CBB-6ED8-4836-828D-E56F9A961387}" type="presParOf" srcId="{1D17A0AF-6B9F-4AA4-8AC8-D39F889F1615}" destId="{DD715E2F-6241-45EB-8715-BB262FC3AC88}" srcOrd="0" destOrd="0" presId="urn:microsoft.com/office/officeart/2008/layout/IncreasingCircleProcess"/>
    <dgm:cxn modelId="{AE01FD7D-E249-434F-8464-A7D4BC682EBA}" type="presParOf" srcId="{1D17A0AF-6B9F-4AA4-8AC8-D39F889F1615}" destId="{2B3F5CC7-AFA1-4C97-B345-16B2642CBFC7}" srcOrd="1" destOrd="0" presId="urn:microsoft.com/office/officeart/2008/layout/IncreasingCircleProcess"/>
    <dgm:cxn modelId="{282EB94B-1F4D-4FE8-A87E-FB12B14EBD27}" type="presParOf" srcId="{1D17A0AF-6B9F-4AA4-8AC8-D39F889F1615}" destId="{FA3FC03F-E3AE-452D-8E44-564D2B641A2F}" srcOrd="2" destOrd="0" presId="urn:microsoft.com/office/officeart/2008/layout/IncreasingCircleProcess"/>
    <dgm:cxn modelId="{15C239F5-97D2-49A1-820D-C406EBA047AD}" type="presParOf" srcId="{1D17A0AF-6B9F-4AA4-8AC8-D39F889F1615}" destId="{9DC5AC50-8F9C-4C04-AB70-7C2048232034}" srcOrd="3" destOrd="0" presId="urn:microsoft.com/office/officeart/2008/layout/IncreasingCircleProcess"/>
    <dgm:cxn modelId="{A30AF3F9-9248-40BD-A586-207308620ACF}" type="presParOf" srcId="{7F0AC8B2-614E-40E4-904B-B2AE6A389FAA}" destId="{8BB4C0EA-BC38-4177-9FA0-3629654E8B73}" srcOrd="3" destOrd="0" presId="urn:microsoft.com/office/officeart/2008/layout/IncreasingCircleProcess"/>
    <dgm:cxn modelId="{3C85C283-AD23-4402-82D6-60362BE439D6}" type="presParOf" srcId="{7F0AC8B2-614E-40E4-904B-B2AE6A389FAA}" destId="{07E42A85-6FE4-4394-B8D0-FF88B4BD03AC}" srcOrd="4" destOrd="0" presId="urn:microsoft.com/office/officeart/2008/layout/IncreasingCircleProcess"/>
    <dgm:cxn modelId="{9105CFAC-634D-43C0-8385-6308CE861E08}" type="presParOf" srcId="{07E42A85-6FE4-4394-B8D0-FF88B4BD03AC}" destId="{9BD42A69-FA00-476F-87A3-057603651870}" srcOrd="0" destOrd="0" presId="urn:microsoft.com/office/officeart/2008/layout/IncreasingCircleProcess"/>
    <dgm:cxn modelId="{805971CE-B246-4B09-9DCC-CC6909A6E760}" type="presParOf" srcId="{07E42A85-6FE4-4394-B8D0-FF88B4BD03AC}" destId="{C9FCF33D-44A8-44DC-8CF9-479ACA9C71AE}" srcOrd="1" destOrd="0" presId="urn:microsoft.com/office/officeart/2008/layout/IncreasingCircleProcess"/>
    <dgm:cxn modelId="{7367F739-B9D3-418C-8FD3-59C4C5F548A7}" type="presParOf" srcId="{07E42A85-6FE4-4394-B8D0-FF88B4BD03AC}" destId="{34EF54BD-1A2C-43FA-8386-5B28EFA9D2EC}" srcOrd="2" destOrd="0" presId="urn:microsoft.com/office/officeart/2008/layout/IncreasingCircleProcess"/>
    <dgm:cxn modelId="{6AE76BB4-91EA-4911-A76D-D0572CD3F805}" type="presParOf" srcId="{07E42A85-6FE4-4394-B8D0-FF88B4BD03AC}" destId="{9F311FCB-F992-4629-A5F3-FA83C71E23B8}"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FE07B2-2994-4E76-9D12-1C7B15D3ED91}" type="doc">
      <dgm:prSet loTypeId="urn:microsoft.com/office/officeart/2005/8/layout/process5" loCatId="process" qsTypeId="urn:microsoft.com/office/officeart/2005/8/quickstyle/simple1" qsCatId="simple" csTypeId="urn:microsoft.com/office/officeart/2005/8/colors/accent0_2" csCatId="mainScheme" phldr="1"/>
      <dgm:spPr/>
      <dgm:t>
        <a:bodyPr/>
        <a:lstStyle/>
        <a:p>
          <a:endParaRPr lang="pl-PL"/>
        </a:p>
      </dgm:t>
    </dgm:pt>
    <dgm:pt modelId="{7E0EFD94-E427-4155-90A0-4C1E2BB41994}">
      <dgm:prSet custT="1"/>
      <dgm:spPr/>
      <dgm:t>
        <a:bodyPr/>
        <a:lstStyle/>
        <a:p>
          <a:pPr rtl="0"/>
          <a:r>
            <a:rPr lang="pl-PL" sz="1400" b="1" dirty="0" smtClean="0">
              <a:solidFill>
                <a:srgbClr val="C00000"/>
              </a:solidFill>
              <a:hlinkClick xmlns:r="http://schemas.openxmlformats.org/officeDocument/2006/relationships" r:id="rId1" action="ppaction://hlinkfile"/>
            </a:rPr>
            <a:t>Wniosek o płatność za zakup jałówek lub buhaja </a:t>
          </a:r>
          <a:r>
            <a:rPr lang="pl-PL" sz="1400" b="1" dirty="0" smtClean="0">
              <a:solidFill>
                <a:srgbClr val="C00000"/>
              </a:solidFill>
            </a:rPr>
            <a:t>należy składać na</a:t>
          </a:r>
          <a:r>
            <a:rPr lang="pl-PL" sz="1400" dirty="0" smtClean="0">
              <a:solidFill>
                <a:srgbClr val="C00000"/>
              </a:solidFill>
            </a:rPr>
            <a:t> </a:t>
          </a:r>
          <a:r>
            <a:rPr lang="pl-PL" sz="1400" dirty="0" smtClean="0"/>
            <a:t>formularzu opracowanym i udostępnionym przez ARR</a:t>
          </a:r>
          <a:endParaRPr lang="pl-PL" sz="1400" dirty="0"/>
        </a:p>
      </dgm:t>
    </dgm:pt>
    <dgm:pt modelId="{93F1B842-4BE2-45D0-9E0E-76EBE0531ECF}" type="parTrans" cxnId="{50505DAB-FDB3-458C-8EDF-E4E18C0368FC}">
      <dgm:prSet/>
      <dgm:spPr/>
      <dgm:t>
        <a:bodyPr/>
        <a:lstStyle/>
        <a:p>
          <a:endParaRPr lang="pl-PL"/>
        </a:p>
      </dgm:t>
    </dgm:pt>
    <dgm:pt modelId="{B0F99B78-5412-4C14-9879-9F61184CA849}" type="sibTrans" cxnId="{50505DAB-FDB3-458C-8EDF-E4E18C0368FC}">
      <dgm:prSet custT="1"/>
      <dgm:spPr>
        <a:solidFill>
          <a:schemeClr val="accent1">
            <a:lumMod val="20000"/>
            <a:lumOff val="80000"/>
          </a:schemeClr>
        </a:solidFill>
      </dgm:spPr>
      <dgm:t>
        <a:bodyPr/>
        <a:lstStyle/>
        <a:p>
          <a:endParaRPr lang="pl-PL" sz="900"/>
        </a:p>
      </dgm:t>
    </dgm:pt>
    <dgm:pt modelId="{604772B3-361D-4067-B49F-20058361A19E}">
      <dgm:prSet custT="1"/>
      <dgm:spPr/>
      <dgm:t>
        <a:bodyPr/>
        <a:lstStyle/>
        <a:p>
          <a:pPr rtl="0"/>
          <a:r>
            <a:rPr lang="pl-PL" sz="1400" dirty="0" smtClean="0"/>
            <a:t>Termin składania wniosku :</a:t>
          </a:r>
        </a:p>
        <a:p>
          <a:pPr rtl="0"/>
          <a:r>
            <a:rPr lang="pl-PL" sz="1400" dirty="0" smtClean="0"/>
            <a:t>od dnia podania informacji, na stronie internetowej ARR, </a:t>
          </a:r>
          <a:br>
            <a:rPr lang="pl-PL" sz="1400" dirty="0" smtClean="0"/>
          </a:br>
          <a:r>
            <a:rPr lang="pl-PL" sz="1400" b="1" dirty="0" smtClean="0">
              <a:solidFill>
                <a:srgbClr val="0000FF"/>
              </a:solidFill>
            </a:rPr>
            <a:t>do dnia 14 lipca 2017 r.</a:t>
          </a:r>
          <a:endParaRPr lang="pl-PL" sz="1400" b="1" dirty="0">
            <a:solidFill>
              <a:srgbClr val="0000FF"/>
            </a:solidFill>
          </a:endParaRPr>
        </a:p>
      </dgm:t>
    </dgm:pt>
    <dgm:pt modelId="{8D869272-27A5-4FC5-8453-36C59777550D}" type="parTrans" cxnId="{A2C20EEE-0BDC-4B43-A9D8-340C6F8E573D}">
      <dgm:prSet/>
      <dgm:spPr/>
      <dgm:t>
        <a:bodyPr/>
        <a:lstStyle/>
        <a:p>
          <a:endParaRPr lang="pl-PL"/>
        </a:p>
      </dgm:t>
    </dgm:pt>
    <dgm:pt modelId="{442CD171-00F4-4DA1-98B9-0919C1F7FB23}" type="sibTrans" cxnId="{A2C20EEE-0BDC-4B43-A9D8-340C6F8E573D}">
      <dgm:prSet custT="1"/>
      <dgm:spPr>
        <a:solidFill>
          <a:schemeClr val="accent1">
            <a:lumMod val="20000"/>
            <a:lumOff val="80000"/>
          </a:schemeClr>
        </a:solidFill>
      </dgm:spPr>
      <dgm:t>
        <a:bodyPr/>
        <a:lstStyle/>
        <a:p>
          <a:endParaRPr lang="pl-PL" sz="900"/>
        </a:p>
      </dgm:t>
    </dgm:pt>
    <dgm:pt modelId="{2FE2A979-102F-4C65-9F1D-E994605EA0C9}">
      <dgm:prSet custT="1"/>
      <dgm:spPr/>
      <dgm:t>
        <a:bodyPr/>
        <a:lstStyle/>
        <a:p>
          <a:pPr rtl="0"/>
          <a:r>
            <a:rPr lang="pl-PL" sz="1600" b="0" dirty="0" smtClean="0"/>
            <a:t>Do wniosku należy załączyć: </a:t>
          </a:r>
          <a:r>
            <a:rPr lang="pl-PL" sz="1600" b="1" dirty="0" smtClean="0">
              <a:solidFill>
                <a:srgbClr val="C00000"/>
              </a:solidFill>
            </a:rPr>
            <a:t>świadectwa potwierdzające pochodzenie zakupionego bydła</a:t>
          </a:r>
          <a:endParaRPr lang="pl-PL" sz="1600" dirty="0">
            <a:solidFill>
              <a:srgbClr val="C00000"/>
            </a:solidFill>
          </a:endParaRPr>
        </a:p>
      </dgm:t>
    </dgm:pt>
    <dgm:pt modelId="{72F6478C-BA43-4005-98AF-3998F4EE9B54}" type="parTrans" cxnId="{31C6E66C-A3CE-403B-B021-297E4BC00A45}">
      <dgm:prSet/>
      <dgm:spPr/>
      <dgm:t>
        <a:bodyPr/>
        <a:lstStyle/>
        <a:p>
          <a:endParaRPr lang="pl-PL"/>
        </a:p>
      </dgm:t>
    </dgm:pt>
    <dgm:pt modelId="{0BD1575E-B703-4C94-8337-051E0C881459}" type="sibTrans" cxnId="{31C6E66C-A3CE-403B-B021-297E4BC00A45}">
      <dgm:prSet custT="1"/>
      <dgm:spPr>
        <a:solidFill>
          <a:schemeClr val="accent1">
            <a:lumMod val="20000"/>
            <a:lumOff val="80000"/>
          </a:schemeClr>
        </a:solidFill>
      </dgm:spPr>
      <dgm:t>
        <a:bodyPr/>
        <a:lstStyle/>
        <a:p>
          <a:endParaRPr lang="pl-PL" sz="900"/>
        </a:p>
      </dgm:t>
    </dgm:pt>
    <dgm:pt modelId="{667EE532-8624-49D6-8418-A4140B4B470A}">
      <dgm:prSet custT="1"/>
      <dgm:spPr/>
      <dgm:t>
        <a:bodyPr/>
        <a:lstStyle/>
        <a:p>
          <a:pPr rtl="0"/>
          <a:r>
            <a:rPr lang="pl-PL" sz="1200" b="1" dirty="0" smtClean="0">
              <a:solidFill>
                <a:srgbClr val="0000FF"/>
              </a:solidFill>
            </a:rPr>
            <a:t>świadectwa potwierdzające pochodzenie </a:t>
          </a:r>
          <a:r>
            <a:rPr lang="pl-PL" sz="1200" b="1" dirty="0" smtClean="0"/>
            <a:t>krów ras mięsnych lub krów ras dwukierunkowych, posiadanych w siedzibie stada – w przypadku gdy producent ubiega się o pomoc do buhaja</a:t>
          </a:r>
          <a:endParaRPr lang="pl-PL" sz="1200" dirty="0"/>
        </a:p>
      </dgm:t>
    </dgm:pt>
    <dgm:pt modelId="{BC920E2E-7C1C-469C-9D3E-CDAEF868108A}" type="parTrans" cxnId="{17ED4513-FC86-4495-A796-A9128F66A6E8}">
      <dgm:prSet/>
      <dgm:spPr/>
      <dgm:t>
        <a:bodyPr/>
        <a:lstStyle/>
        <a:p>
          <a:endParaRPr lang="pl-PL"/>
        </a:p>
      </dgm:t>
    </dgm:pt>
    <dgm:pt modelId="{2375032A-634C-4C8B-A47C-08FE74D666D8}" type="sibTrans" cxnId="{17ED4513-FC86-4495-A796-A9128F66A6E8}">
      <dgm:prSet custT="1"/>
      <dgm:spPr>
        <a:solidFill>
          <a:schemeClr val="accent1">
            <a:lumMod val="20000"/>
            <a:lumOff val="80000"/>
          </a:schemeClr>
        </a:solidFill>
      </dgm:spPr>
      <dgm:t>
        <a:bodyPr/>
        <a:lstStyle/>
        <a:p>
          <a:endParaRPr lang="pl-PL" sz="900"/>
        </a:p>
      </dgm:t>
    </dgm:pt>
    <dgm:pt modelId="{C1FEE768-E860-4E8A-BB5B-DC50E101FE7E}">
      <dgm:prSet custT="1"/>
      <dgm:spPr/>
      <dgm:t>
        <a:bodyPr/>
        <a:lstStyle/>
        <a:p>
          <a:pPr rtl="0"/>
          <a:r>
            <a:rPr lang="pl-PL" sz="1200" b="1" dirty="0" smtClean="0">
              <a:solidFill>
                <a:srgbClr val="C00000"/>
              </a:solidFill>
            </a:rPr>
            <a:t>kopie faktur, faktur VAT RR albo kopię faktury, rachunku lub umowy sprzedaży</a:t>
          </a:r>
          <a:r>
            <a:rPr lang="pl-PL" sz="1200" b="1" dirty="0" smtClean="0"/>
            <a:t>, potwierdzających liczbę i numery identyfikacyjne zakupionych jałówek lub buhaja</a:t>
          </a:r>
          <a:endParaRPr lang="pl-PL" sz="1200" dirty="0"/>
        </a:p>
      </dgm:t>
    </dgm:pt>
    <dgm:pt modelId="{92DDFF49-982E-4DBB-8723-4588644ACDD1}" type="parTrans" cxnId="{280FDD2F-FD5B-4683-818B-767F7322EE71}">
      <dgm:prSet/>
      <dgm:spPr/>
      <dgm:t>
        <a:bodyPr/>
        <a:lstStyle/>
        <a:p>
          <a:endParaRPr lang="pl-PL"/>
        </a:p>
      </dgm:t>
    </dgm:pt>
    <dgm:pt modelId="{F18FDAEE-D69D-42AE-BDFD-DD44B111BB85}" type="sibTrans" cxnId="{280FDD2F-FD5B-4683-818B-767F7322EE71}">
      <dgm:prSet custT="1"/>
      <dgm:spPr>
        <a:solidFill>
          <a:schemeClr val="accent1">
            <a:lumMod val="20000"/>
            <a:lumOff val="80000"/>
          </a:schemeClr>
        </a:solidFill>
      </dgm:spPr>
      <dgm:t>
        <a:bodyPr/>
        <a:lstStyle/>
        <a:p>
          <a:endParaRPr lang="pl-PL" sz="900"/>
        </a:p>
      </dgm:t>
    </dgm:pt>
    <dgm:pt modelId="{15FE085C-39A7-4EED-995D-58559B25BC48}">
      <dgm:prSet custT="1"/>
      <dgm:spPr/>
      <dgm:t>
        <a:bodyPr/>
        <a:lstStyle/>
        <a:p>
          <a:pPr rtl="0"/>
          <a:r>
            <a:rPr lang="pl-PL" sz="1400" dirty="0" smtClean="0"/>
            <a:t>Dokumenty potwierdzające </a:t>
          </a:r>
          <a:r>
            <a:rPr lang="pl-PL" sz="1400" b="1" dirty="0" smtClean="0">
              <a:solidFill>
                <a:srgbClr val="0000FF"/>
              </a:solidFill>
            </a:rPr>
            <a:t>następstwa prawne </a:t>
          </a:r>
          <a:endParaRPr lang="pl-PL" sz="1400" b="1" dirty="0">
            <a:solidFill>
              <a:srgbClr val="0000FF"/>
            </a:solidFill>
          </a:endParaRPr>
        </a:p>
      </dgm:t>
    </dgm:pt>
    <dgm:pt modelId="{610E5D35-BC2A-4570-B95D-0CFEE8EC0C21}" type="sibTrans" cxnId="{BCF65C94-C7E6-43EE-BF36-0D7C83E158DB}">
      <dgm:prSet/>
      <dgm:spPr/>
      <dgm:t>
        <a:bodyPr/>
        <a:lstStyle/>
        <a:p>
          <a:endParaRPr lang="pl-PL"/>
        </a:p>
      </dgm:t>
    </dgm:pt>
    <dgm:pt modelId="{19F735BE-FCE4-4C6B-81D5-656CD2CADFFF}" type="parTrans" cxnId="{BCF65C94-C7E6-43EE-BF36-0D7C83E158DB}">
      <dgm:prSet/>
      <dgm:spPr/>
      <dgm:t>
        <a:bodyPr/>
        <a:lstStyle/>
        <a:p>
          <a:endParaRPr lang="pl-PL"/>
        </a:p>
      </dgm:t>
    </dgm:pt>
    <dgm:pt modelId="{8B2BBEA8-1A92-4D0A-B67B-69D942256F24}" type="pres">
      <dgm:prSet presAssocID="{EEFE07B2-2994-4E76-9D12-1C7B15D3ED91}" presName="diagram" presStyleCnt="0">
        <dgm:presLayoutVars>
          <dgm:dir/>
          <dgm:resizeHandles val="exact"/>
        </dgm:presLayoutVars>
      </dgm:prSet>
      <dgm:spPr/>
      <dgm:t>
        <a:bodyPr/>
        <a:lstStyle/>
        <a:p>
          <a:endParaRPr lang="pl-PL"/>
        </a:p>
      </dgm:t>
    </dgm:pt>
    <dgm:pt modelId="{05296938-43E1-4BCD-B2D6-D566280642B9}" type="pres">
      <dgm:prSet presAssocID="{7E0EFD94-E427-4155-90A0-4C1E2BB41994}" presName="node" presStyleLbl="node1" presStyleIdx="0" presStyleCnt="6">
        <dgm:presLayoutVars>
          <dgm:bulletEnabled val="1"/>
        </dgm:presLayoutVars>
      </dgm:prSet>
      <dgm:spPr/>
      <dgm:t>
        <a:bodyPr/>
        <a:lstStyle/>
        <a:p>
          <a:endParaRPr lang="pl-PL"/>
        </a:p>
      </dgm:t>
    </dgm:pt>
    <dgm:pt modelId="{3E8081DB-C54A-4B8E-B715-EE6814058FA7}" type="pres">
      <dgm:prSet presAssocID="{B0F99B78-5412-4C14-9879-9F61184CA849}" presName="sibTrans" presStyleLbl="sibTrans2D1" presStyleIdx="0" presStyleCnt="5"/>
      <dgm:spPr/>
      <dgm:t>
        <a:bodyPr/>
        <a:lstStyle/>
        <a:p>
          <a:endParaRPr lang="pl-PL"/>
        </a:p>
      </dgm:t>
    </dgm:pt>
    <dgm:pt modelId="{7110A895-61A8-4122-914B-122050812325}" type="pres">
      <dgm:prSet presAssocID="{B0F99B78-5412-4C14-9879-9F61184CA849}" presName="connectorText" presStyleLbl="sibTrans2D1" presStyleIdx="0" presStyleCnt="5"/>
      <dgm:spPr/>
      <dgm:t>
        <a:bodyPr/>
        <a:lstStyle/>
        <a:p>
          <a:endParaRPr lang="pl-PL"/>
        </a:p>
      </dgm:t>
    </dgm:pt>
    <dgm:pt modelId="{48A0AA8F-D436-438E-9DED-4C51A5DEE997}" type="pres">
      <dgm:prSet presAssocID="{604772B3-361D-4067-B49F-20058361A19E}" presName="node" presStyleLbl="node1" presStyleIdx="1" presStyleCnt="6">
        <dgm:presLayoutVars>
          <dgm:bulletEnabled val="1"/>
        </dgm:presLayoutVars>
      </dgm:prSet>
      <dgm:spPr/>
      <dgm:t>
        <a:bodyPr/>
        <a:lstStyle/>
        <a:p>
          <a:endParaRPr lang="pl-PL"/>
        </a:p>
      </dgm:t>
    </dgm:pt>
    <dgm:pt modelId="{50DB8339-66AC-40BE-8BAD-E0C4472A921C}" type="pres">
      <dgm:prSet presAssocID="{442CD171-00F4-4DA1-98B9-0919C1F7FB23}" presName="sibTrans" presStyleLbl="sibTrans2D1" presStyleIdx="1" presStyleCnt="5"/>
      <dgm:spPr/>
      <dgm:t>
        <a:bodyPr/>
        <a:lstStyle/>
        <a:p>
          <a:endParaRPr lang="pl-PL"/>
        </a:p>
      </dgm:t>
    </dgm:pt>
    <dgm:pt modelId="{A7C9FAC0-561C-4DB9-B0C6-4D8890116CA5}" type="pres">
      <dgm:prSet presAssocID="{442CD171-00F4-4DA1-98B9-0919C1F7FB23}" presName="connectorText" presStyleLbl="sibTrans2D1" presStyleIdx="1" presStyleCnt="5"/>
      <dgm:spPr/>
      <dgm:t>
        <a:bodyPr/>
        <a:lstStyle/>
        <a:p>
          <a:endParaRPr lang="pl-PL"/>
        </a:p>
      </dgm:t>
    </dgm:pt>
    <dgm:pt modelId="{5E40370E-C808-4880-BAD3-9A199EEFDA29}" type="pres">
      <dgm:prSet presAssocID="{2FE2A979-102F-4C65-9F1D-E994605EA0C9}" presName="node" presStyleLbl="node1" presStyleIdx="2" presStyleCnt="6">
        <dgm:presLayoutVars>
          <dgm:bulletEnabled val="1"/>
        </dgm:presLayoutVars>
      </dgm:prSet>
      <dgm:spPr/>
      <dgm:t>
        <a:bodyPr/>
        <a:lstStyle/>
        <a:p>
          <a:endParaRPr lang="pl-PL"/>
        </a:p>
      </dgm:t>
    </dgm:pt>
    <dgm:pt modelId="{32EB410F-BD0C-44C5-9C82-9339A5A5FF5B}" type="pres">
      <dgm:prSet presAssocID="{0BD1575E-B703-4C94-8337-051E0C881459}" presName="sibTrans" presStyleLbl="sibTrans2D1" presStyleIdx="2" presStyleCnt="5"/>
      <dgm:spPr/>
      <dgm:t>
        <a:bodyPr/>
        <a:lstStyle/>
        <a:p>
          <a:endParaRPr lang="pl-PL"/>
        </a:p>
      </dgm:t>
    </dgm:pt>
    <dgm:pt modelId="{B40C9983-D7AB-4936-9EC8-98EC5C2AFD0D}" type="pres">
      <dgm:prSet presAssocID="{0BD1575E-B703-4C94-8337-051E0C881459}" presName="connectorText" presStyleLbl="sibTrans2D1" presStyleIdx="2" presStyleCnt="5"/>
      <dgm:spPr/>
      <dgm:t>
        <a:bodyPr/>
        <a:lstStyle/>
        <a:p>
          <a:endParaRPr lang="pl-PL"/>
        </a:p>
      </dgm:t>
    </dgm:pt>
    <dgm:pt modelId="{99C3E64B-26C3-4BC7-9735-F844BADC1182}" type="pres">
      <dgm:prSet presAssocID="{667EE532-8624-49D6-8418-A4140B4B470A}" presName="node" presStyleLbl="node1" presStyleIdx="3" presStyleCnt="6">
        <dgm:presLayoutVars>
          <dgm:bulletEnabled val="1"/>
        </dgm:presLayoutVars>
      </dgm:prSet>
      <dgm:spPr/>
      <dgm:t>
        <a:bodyPr/>
        <a:lstStyle/>
        <a:p>
          <a:endParaRPr lang="pl-PL"/>
        </a:p>
      </dgm:t>
    </dgm:pt>
    <dgm:pt modelId="{DD734EAB-BAA5-4661-9323-8BAA693C49C3}" type="pres">
      <dgm:prSet presAssocID="{2375032A-634C-4C8B-A47C-08FE74D666D8}" presName="sibTrans" presStyleLbl="sibTrans2D1" presStyleIdx="3" presStyleCnt="5"/>
      <dgm:spPr/>
      <dgm:t>
        <a:bodyPr/>
        <a:lstStyle/>
        <a:p>
          <a:endParaRPr lang="pl-PL"/>
        </a:p>
      </dgm:t>
    </dgm:pt>
    <dgm:pt modelId="{43076048-50AC-4F44-AAA7-C5D40A9DBD5D}" type="pres">
      <dgm:prSet presAssocID="{2375032A-634C-4C8B-A47C-08FE74D666D8}" presName="connectorText" presStyleLbl="sibTrans2D1" presStyleIdx="3" presStyleCnt="5"/>
      <dgm:spPr/>
      <dgm:t>
        <a:bodyPr/>
        <a:lstStyle/>
        <a:p>
          <a:endParaRPr lang="pl-PL"/>
        </a:p>
      </dgm:t>
    </dgm:pt>
    <dgm:pt modelId="{EBF05845-D10C-4F87-963F-3AF867FF6C46}" type="pres">
      <dgm:prSet presAssocID="{C1FEE768-E860-4E8A-BB5B-DC50E101FE7E}" presName="node" presStyleLbl="node1" presStyleIdx="4" presStyleCnt="6" custScaleX="107796" custScaleY="100496">
        <dgm:presLayoutVars>
          <dgm:bulletEnabled val="1"/>
        </dgm:presLayoutVars>
      </dgm:prSet>
      <dgm:spPr/>
      <dgm:t>
        <a:bodyPr/>
        <a:lstStyle/>
        <a:p>
          <a:endParaRPr lang="pl-PL"/>
        </a:p>
      </dgm:t>
    </dgm:pt>
    <dgm:pt modelId="{AA620474-5D28-4CC0-8A78-36923B63BA0A}" type="pres">
      <dgm:prSet presAssocID="{F18FDAEE-D69D-42AE-BDFD-DD44B111BB85}" presName="sibTrans" presStyleLbl="sibTrans2D1" presStyleIdx="4" presStyleCnt="5"/>
      <dgm:spPr/>
      <dgm:t>
        <a:bodyPr/>
        <a:lstStyle/>
        <a:p>
          <a:endParaRPr lang="pl-PL"/>
        </a:p>
      </dgm:t>
    </dgm:pt>
    <dgm:pt modelId="{0A836ADF-25F9-4E03-90E9-76B353170D71}" type="pres">
      <dgm:prSet presAssocID="{F18FDAEE-D69D-42AE-BDFD-DD44B111BB85}" presName="connectorText" presStyleLbl="sibTrans2D1" presStyleIdx="4" presStyleCnt="5"/>
      <dgm:spPr/>
      <dgm:t>
        <a:bodyPr/>
        <a:lstStyle/>
        <a:p>
          <a:endParaRPr lang="pl-PL"/>
        </a:p>
      </dgm:t>
    </dgm:pt>
    <dgm:pt modelId="{98DD7224-E58A-47CE-A75B-500541B3EC25}" type="pres">
      <dgm:prSet presAssocID="{15FE085C-39A7-4EED-995D-58559B25BC48}" presName="node" presStyleLbl="node1" presStyleIdx="5" presStyleCnt="6">
        <dgm:presLayoutVars>
          <dgm:bulletEnabled val="1"/>
        </dgm:presLayoutVars>
      </dgm:prSet>
      <dgm:spPr/>
      <dgm:t>
        <a:bodyPr/>
        <a:lstStyle/>
        <a:p>
          <a:endParaRPr lang="pl-PL"/>
        </a:p>
      </dgm:t>
    </dgm:pt>
  </dgm:ptLst>
  <dgm:cxnLst>
    <dgm:cxn modelId="{17ED4513-FC86-4495-A796-A9128F66A6E8}" srcId="{EEFE07B2-2994-4E76-9D12-1C7B15D3ED91}" destId="{667EE532-8624-49D6-8418-A4140B4B470A}" srcOrd="3" destOrd="0" parTransId="{BC920E2E-7C1C-469C-9D3E-CDAEF868108A}" sibTransId="{2375032A-634C-4C8B-A47C-08FE74D666D8}"/>
    <dgm:cxn modelId="{BCF65C94-C7E6-43EE-BF36-0D7C83E158DB}" srcId="{EEFE07B2-2994-4E76-9D12-1C7B15D3ED91}" destId="{15FE085C-39A7-4EED-995D-58559B25BC48}" srcOrd="5" destOrd="0" parTransId="{19F735BE-FCE4-4C6B-81D5-656CD2CADFFF}" sibTransId="{610E5D35-BC2A-4570-B95D-0CFEE8EC0C21}"/>
    <dgm:cxn modelId="{4AEA0FCF-A84F-4AAE-A9AC-C06DFA1C7FF3}" type="presOf" srcId="{442CD171-00F4-4DA1-98B9-0919C1F7FB23}" destId="{A7C9FAC0-561C-4DB9-B0C6-4D8890116CA5}" srcOrd="1" destOrd="0" presId="urn:microsoft.com/office/officeart/2005/8/layout/process5"/>
    <dgm:cxn modelId="{31C6E66C-A3CE-403B-B021-297E4BC00A45}" srcId="{EEFE07B2-2994-4E76-9D12-1C7B15D3ED91}" destId="{2FE2A979-102F-4C65-9F1D-E994605EA0C9}" srcOrd="2" destOrd="0" parTransId="{72F6478C-BA43-4005-98AF-3998F4EE9B54}" sibTransId="{0BD1575E-B703-4C94-8337-051E0C881459}"/>
    <dgm:cxn modelId="{F9BD6D29-6BFB-40AF-A695-B1A0388FEBBD}" type="presOf" srcId="{0BD1575E-B703-4C94-8337-051E0C881459}" destId="{32EB410F-BD0C-44C5-9C82-9339A5A5FF5B}" srcOrd="0" destOrd="0" presId="urn:microsoft.com/office/officeart/2005/8/layout/process5"/>
    <dgm:cxn modelId="{50505DAB-FDB3-458C-8EDF-E4E18C0368FC}" srcId="{EEFE07B2-2994-4E76-9D12-1C7B15D3ED91}" destId="{7E0EFD94-E427-4155-90A0-4C1E2BB41994}" srcOrd="0" destOrd="0" parTransId="{93F1B842-4BE2-45D0-9E0E-76EBE0531ECF}" sibTransId="{B0F99B78-5412-4C14-9879-9F61184CA849}"/>
    <dgm:cxn modelId="{CE7BBF80-BE8D-4C5E-9EA3-2A4516725720}" type="presOf" srcId="{F18FDAEE-D69D-42AE-BDFD-DD44B111BB85}" destId="{AA620474-5D28-4CC0-8A78-36923B63BA0A}" srcOrd="0" destOrd="0" presId="urn:microsoft.com/office/officeart/2005/8/layout/process5"/>
    <dgm:cxn modelId="{F5A8D154-F584-4D62-A66F-21408089B9D5}" type="presOf" srcId="{2375032A-634C-4C8B-A47C-08FE74D666D8}" destId="{DD734EAB-BAA5-4661-9323-8BAA693C49C3}" srcOrd="0" destOrd="0" presId="urn:microsoft.com/office/officeart/2005/8/layout/process5"/>
    <dgm:cxn modelId="{CFFE9E18-D9C6-4CCB-B6F1-DF14997DF1C9}" type="presOf" srcId="{15FE085C-39A7-4EED-995D-58559B25BC48}" destId="{98DD7224-E58A-47CE-A75B-500541B3EC25}" srcOrd="0" destOrd="0" presId="urn:microsoft.com/office/officeart/2005/8/layout/process5"/>
    <dgm:cxn modelId="{DB87B8AF-8ED1-433E-AD33-DC48E9D7DB8A}" type="presOf" srcId="{EEFE07B2-2994-4E76-9D12-1C7B15D3ED91}" destId="{8B2BBEA8-1A92-4D0A-B67B-69D942256F24}" srcOrd="0" destOrd="0" presId="urn:microsoft.com/office/officeart/2005/8/layout/process5"/>
    <dgm:cxn modelId="{4AE673DB-A7D6-4FD6-A0DA-96647FF516CB}" type="presOf" srcId="{2375032A-634C-4C8B-A47C-08FE74D666D8}" destId="{43076048-50AC-4F44-AAA7-C5D40A9DBD5D}" srcOrd="1" destOrd="0" presId="urn:microsoft.com/office/officeart/2005/8/layout/process5"/>
    <dgm:cxn modelId="{E3728EC6-4DB2-42A5-9013-2194537224D8}" type="presOf" srcId="{442CD171-00F4-4DA1-98B9-0919C1F7FB23}" destId="{50DB8339-66AC-40BE-8BAD-E0C4472A921C}" srcOrd="0" destOrd="0" presId="urn:microsoft.com/office/officeart/2005/8/layout/process5"/>
    <dgm:cxn modelId="{A02F09B6-E063-43C3-A80B-459731D0E9A8}" type="presOf" srcId="{7E0EFD94-E427-4155-90A0-4C1E2BB41994}" destId="{05296938-43E1-4BCD-B2D6-D566280642B9}" srcOrd="0" destOrd="0" presId="urn:microsoft.com/office/officeart/2005/8/layout/process5"/>
    <dgm:cxn modelId="{AE6AE675-5E1C-4443-97A4-6695F7295BA8}" type="presOf" srcId="{F18FDAEE-D69D-42AE-BDFD-DD44B111BB85}" destId="{0A836ADF-25F9-4E03-90E9-76B353170D71}" srcOrd="1" destOrd="0" presId="urn:microsoft.com/office/officeart/2005/8/layout/process5"/>
    <dgm:cxn modelId="{C6DEE7C0-5AF8-4DFF-A150-D4A4C990AD34}" type="presOf" srcId="{0BD1575E-B703-4C94-8337-051E0C881459}" destId="{B40C9983-D7AB-4936-9EC8-98EC5C2AFD0D}" srcOrd="1" destOrd="0" presId="urn:microsoft.com/office/officeart/2005/8/layout/process5"/>
    <dgm:cxn modelId="{36962F4F-7124-4558-BEE5-CAAC72982D0A}" type="presOf" srcId="{2FE2A979-102F-4C65-9F1D-E994605EA0C9}" destId="{5E40370E-C808-4880-BAD3-9A199EEFDA29}" srcOrd="0" destOrd="0" presId="urn:microsoft.com/office/officeart/2005/8/layout/process5"/>
    <dgm:cxn modelId="{0A26B590-038D-4CA1-9471-9089E80D46A7}" type="presOf" srcId="{604772B3-361D-4067-B49F-20058361A19E}" destId="{48A0AA8F-D436-438E-9DED-4C51A5DEE997}" srcOrd="0" destOrd="0" presId="urn:microsoft.com/office/officeart/2005/8/layout/process5"/>
    <dgm:cxn modelId="{A12B579F-0650-4685-81A8-5922CE53B7EF}" type="presOf" srcId="{667EE532-8624-49D6-8418-A4140B4B470A}" destId="{99C3E64B-26C3-4BC7-9735-F844BADC1182}" srcOrd="0" destOrd="0" presId="urn:microsoft.com/office/officeart/2005/8/layout/process5"/>
    <dgm:cxn modelId="{6AA3D3DD-0E58-421C-A08F-53EC18396923}" type="presOf" srcId="{B0F99B78-5412-4C14-9879-9F61184CA849}" destId="{3E8081DB-C54A-4B8E-B715-EE6814058FA7}" srcOrd="0" destOrd="0" presId="urn:microsoft.com/office/officeart/2005/8/layout/process5"/>
    <dgm:cxn modelId="{280FDD2F-FD5B-4683-818B-767F7322EE71}" srcId="{EEFE07B2-2994-4E76-9D12-1C7B15D3ED91}" destId="{C1FEE768-E860-4E8A-BB5B-DC50E101FE7E}" srcOrd="4" destOrd="0" parTransId="{92DDFF49-982E-4DBB-8723-4588644ACDD1}" sibTransId="{F18FDAEE-D69D-42AE-BDFD-DD44B111BB85}"/>
    <dgm:cxn modelId="{A2C20EEE-0BDC-4B43-A9D8-340C6F8E573D}" srcId="{EEFE07B2-2994-4E76-9D12-1C7B15D3ED91}" destId="{604772B3-361D-4067-B49F-20058361A19E}" srcOrd="1" destOrd="0" parTransId="{8D869272-27A5-4FC5-8453-36C59777550D}" sibTransId="{442CD171-00F4-4DA1-98B9-0919C1F7FB23}"/>
    <dgm:cxn modelId="{F6EFCBCE-D740-4343-B5B3-08C136803FCC}" type="presOf" srcId="{C1FEE768-E860-4E8A-BB5B-DC50E101FE7E}" destId="{EBF05845-D10C-4F87-963F-3AF867FF6C46}" srcOrd="0" destOrd="0" presId="urn:microsoft.com/office/officeart/2005/8/layout/process5"/>
    <dgm:cxn modelId="{BCECC483-2571-4D42-A5E8-0217557E6EDD}" type="presOf" srcId="{B0F99B78-5412-4C14-9879-9F61184CA849}" destId="{7110A895-61A8-4122-914B-122050812325}" srcOrd="1" destOrd="0" presId="urn:microsoft.com/office/officeart/2005/8/layout/process5"/>
    <dgm:cxn modelId="{D7BAF7E8-5AE5-475C-B3DD-8C4E9A403325}" type="presParOf" srcId="{8B2BBEA8-1A92-4D0A-B67B-69D942256F24}" destId="{05296938-43E1-4BCD-B2D6-D566280642B9}" srcOrd="0" destOrd="0" presId="urn:microsoft.com/office/officeart/2005/8/layout/process5"/>
    <dgm:cxn modelId="{F366F803-9FB2-4979-9075-5CE90003D564}" type="presParOf" srcId="{8B2BBEA8-1A92-4D0A-B67B-69D942256F24}" destId="{3E8081DB-C54A-4B8E-B715-EE6814058FA7}" srcOrd="1" destOrd="0" presId="urn:microsoft.com/office/officeart/2005/8/layout/process5"/>
    <dgm:cxn modelId="{BE84382C-0C2C-4DC6-95B3-6DCFF87E6F03}" type="presParOf" srcId="{3E8081DB-C54A-4B8E-B715-EE6814058FA7}" destId="{7110A895-61A8-4122-914B-122050812325}" srcOrd="0" destOrd="0" presId="urn:microsoft.com/office/officeart/2005/8/layout/process5"/>
    <dgm:cxn modelId="{711F6A58-7829-458C-ACDE-5CCCE029AA7F}" type="presParOf" srcId="{8B2BBEA8-1A92-4D0A-B67B-69D942256F24}" destId="{48A0AA8F-D436-438E-9DED-4C51A5DEE997}" srcOrd="2" destOrd="0" presId="urn:microsoft.com/office/officeart/2005/8/layout/process5"/>
    <dgm:cxn modelId="{AC91B8B1-F745-46D5-92B7-E8884FF5E641}" type="presParOf" srcId="{8B2BBEA8-1A92-4D0A-B67B-69D942256F24}" destId="{50DB8339-66AC-40BE-8BAD-E0C4472A921C}" srcOrd="3" destOrd="0" presId="urn:microsoft.com/office/officeart/2005/8/layout/process5"/>
    <dgm:cxn modelId="{3CCB6F59-2A02-4D3C-B229-DFF5905D957D}" type="presParOf" srcId="{50DB8339-66AC-40BE-8BAD-E0C4472A921C}" destId="{A7C9FAC0-561C-4DB9-B0C6-4D8890116CA5}" srcOrd="0" destOrd="0" presId="urn:microsoft.com/office/officeart/2005/8/layout/process5"/>
    <dgm:cxn modelId="{BA1FEAB9-738C-4E80-86E0-4B2F5D59ACD1}" type="presParOf" srcId="{8B2BBEA8-1A92-4D0A-B67B-69D942256F24}" destId="{5E40370E-C808-4880-BAD3-9A199EEFDA29}" srcOrd="4" destOrd="0" presId="urn:microsoft.com/office/officeart/2005/8/layout/process5"/>
    <dgm:cxn modelId="{24D50F80-2021-4A1E-BD73-25C72E90C49E}" type="presParOf" srcId="{8B2BBEA8-1A92-4D0A-B67B-69D942256F24}" destId="{32EB410F-BD0C-44C5-9C82-9339A5A5FF5B}" srcOrd="5" destOrd="0" presId="urn:microsoft.com/office/officeart/2005/8/layout/process5"/>
    <dgm:cxn modelId="{0218938E-D938-4AFD-A863-6FE6132CFEAD}" type="presParOf" srcId="{32EB410F-BD0C-44C5-9C82-9339A5A5FF5B}" destId="{B40C9983-D7AB-4936-9EC8-98EC5C2AFD0D}" srcOrd="0" destOrd="0" presId="urn:microsoft.com/office/officeart/2005/8/layout/process5"/>
    <dgm:cxn modelId="{EDAD2C78-A007-4D63-83EC-7025C1005B7B}" type="presParOf" srcId="{8B2BBEA8-1A92-4D0A-B67B-69D942256F24}" destId="{99C3E64B-26C3-4BC7-9735-F844BADC1182}" srcOrd="6" destOrd="0" presId="urn:microsoft.com/office/officeart/2005/8/layout/process5"/>
    <dgm:cxn modelId="{A652E183-EB63-44D6-BFD2-76168ED4FEF1}" type="presParOf" srcId="{8B2BBEA8-1A92-4D0A-B67B-69D942256F24}" destId="{DD734EAB-BAA5-4661-9323-8BAA693C49C3}" srcOrd="7" destOrd="0" presId="urn:microsoft.com/office/officeart/2005/8/layout/process5"/>
    <dgm:cxn modelId="{44464AAF-311D-4F55-B58D-D84AE0898467}" type="presParOf" srcId="{DD734EAB-BAA5-4661-9323-8BAA693C49C3}" destId="{43076048-50AC-4F44-AAA7-C5D40A9DBD5D}" srcOrd="0" destOrd="0" presId="urn:microsoft.com/office/officeart/2005/8/layout/process5"/>
    <dgm:cxn modelId="{404FF26E-54D8-4A24-8289-D240F7C886E0}" type="presParOf" srcId="{8B2BBEA8-1A92-4D0A-B67B-69D942256F24}" destId="{EBF05845-D10C-4F87-963F-3AF867FF6C46}" srcOrd="8" destOrd="0" presId="urn:microsoft.com/office/officeart/2005/8/layout/process5"/>
    <dgm:cxn modelId="{0463A66C-45F6-42B1-A842-14182CC08A11}" type="presParOf" srcId="{8B2BBEA8-1A92-4D0A-B67B-69D942256F24}" destId="{AA620474-5D28-4CC0-8A78-36923B63BA0A}" srcOrd="9" destOrd="0" presId="urn:microsoft.com/office/officeart/2005/8/layout/process5"/>
    <dgm:cxn modelId="{2CD6F048-154A-4F60-A743-8483165C579E}" type="presParOf" srcId="{AA620474-5D28-4CC0-8A78-36923B63BA0A}" destId="{0A836ADF-25F9-4E03-90E9-76B353170D71}" srcOrd="0" destOrd="0" presId="urn:microsoft.com/office/officeart/2005/8/layout/process5"/>
    <dgm:cxn modelId="{C377B25E-756D-4672-820E-FAF6D139D728}" type="presParOf" srcId="{8B2BBEA8-1A92-4D0A-B67B-69D942256F24}" destId="{98DD7224-E58A-47CE-A75B-500541B3EC25}"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97F9E68-31A1-45FA-A2E4-2815199708ED}"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pl-PL"/>
        </a:p>
      </dgm:t>
    </dgm:pt>
    <dgm:pt modelId="{EFF1585E-EF0A-4C19-9FE2-47FCB0E5B6F7}">
      <dgm:prSet custT="1"/>
      <dgm:spPr/>
      <dgm:t>
        <a:bodyPr anchor="ctr"/>
        <a:lstStyle/>
        <a:p>
          <a:pPr rtl="0"/>
          <a:r>
            <a:rPr lang="pl-PL" sz="1800" b="1" dirty="0" smtClean="0">
              <a:solidFill>
                <a:srgbClr val="0000FF"/>
              </a:solidFill>
            </a:rPr>
            <a:t>Kwota pomocy nie może być wyższa niż:</a:t>
          </a:r>
          <a:endParaRPr lang="pl-PL" sz="1800" dirty="0">
            <a:solidFill>
              <a:srgbClr val="0000FF"/>
            </a:solidFill>
          </a:endParaRPr>
        </a:p>
      </dgm:t>
    </dgm:pt>
    <dgm:pt modelId="{329D2E82-D825-4787-A838-8834BAA3EE19}" type="parTrans" cxnId="{0E0E0C8A-90FD-45D5-87A1-80B0BF47283B}">
      <dgm:prSet/>
      <dgm:spPr/>
      <dgm:t>
        <a:bodyPr/>
        <a:lstStyle/>
        <a:p>
          <a:endParaRPr lang="pl-PL"/>
        </a:p>
      </dgm:t>
    </dgm:pt>
    <dgm:pt modelId="{E98CAB51-E494-4F8E-B7F1-0D23CFAD525E}" type="sibTrans" cxnId="{0E0E0C8A-90FD-45D5-87A1-80B0BF47283B}">
      <dgm:prSet/>
      <dgm:spPr/>
      <dgm:t>
        <a:bodyPr/>
        <a:lstStyle/>
        <a:p>
          <a:endParaRPr lang="pl-PL"/>
        </a:p>
      </dgm:t>
    </dgm:pt>
    <dgm:pt modelId="{67C46AB6-7F8E-4604-AB74-724096B9A371}">
      <dgm:prSet custT="1"/>
      <dgm:spPr/>
      <dgm:t>
        <a:bodyPr anchor="ctr"/>
        <a:lstStyle/>
        <a:p>
          <a:pPr rtl="0"/>
          <a:r>
            <a:rPr lang="pl-PL" sz="1600" dirty="0" smtClean="0"/>
            <a:t>cena netto zakupu zwierzęcia wskazana na fakturze albo fakturze VAT RR, albo</a:t>
          </a:r>
          <a:endParaRPr lang="pl-PL" sz="1600" dirty="0"/>
        </a:p>
      </dgm:t>
    </dgm:pt>
    <dgm:pt modelId="{01EA87D0-4C51-422A-B731-C99209C36DDC}" type="parTrans" cxnId="{0FEA562A-A38E-4DE8-AB6A-FE5670B3F153}">
      <dgm:prSet/>
      <dgm:spPr/>
      <dgm:t>
        <a:bodyPr/>
        <a:lstStyle/>
        <a:p>
          <a:endParaRPr lang="pl-PL"/>
        </a:p>
      </dgm:t>
    </dgm:pt>
    <dgm:pt modelId="{DFDCE041-2076-4A37-BD65-3AFF4C7B3F91}" type="sibTrans" cxnId="{0FEA562A-A38E-4DE8-AB6A-FE5670B3F153}">
      <dgm:prSet/>
      <dgm:spPr/>
      <dgm:t>
        <a:bodyPr/>
        <a:lstStyle/>
        <a:p>
          <a:endParaRPr lang="pl-PL"/>
        </a:p>
      </dgm:t>
    </dgm:pt>
    <dgm:pt modelId="{B8E22384-1F2B-4767-884D-38F4E86099C4}">
      <dgm:prSet custT="1"/>
      <dgm:spPr/>
      <dgm:t>
        <a:bodyPr/>
        <a:lstStyle/>
        <a:p>
          <a:pPr rtl="0"/>
          <a:r>
            <a:rPr lang="pl-PL" sz="1600" dirty="0" smtClean="0"/>
            <a:t>cena zakupu zwierzęcia wskazana na fakturze, rachunku lub w umowie sprzedaży potwierdzającej jego zakup – w przypadku  dokonywania sprzedaży między rolnikami ryczałtowymi</a:t>
          </a:r>
          <a:endParaRPr lang="pl-PL" sz="1600" dirty="0"/>
        </a:p>
      </dgm:t>
    </dgm:pt>
    <dgm:pt modelId="{8D860DE9-0BE2-4672-9465-4A16058C42F5}" type="parTrans" cxnId="{BFC3E466-2800-4AD6-A51B-D12B8317CCAD}">
      <dgm:prSet/>
      <dgm:spPr/>
      <dgm:t>
        <a:bodyPr/>
        <a:lstStyle/>
        <a:p>
          <a:endParaRPr lang="pl-PL"/>
        </a:p>
      </dgm:t>
    </dgm:pt>
    <dgm:pt modelId="{82F358BC-E12F-4D7B-B386-44B1DDA16E1B}" type="sibTrans" cxnId="{BFC3E466-2800-4AD6-A51B-D12B8317CCAD}">
      <dgm:prSet/>
      <dgm:spPr/>
      <dgm:t>
        <a:bodyPr/>
        <a:lstStyle/>
        <a:p>
          <a:endParaRPr lang="pl-PL"/>
        </a:p>
      </dgm:t>
    </dgm:pt>
    <dgm:pt modelId="{0F77396A-675D-4514-99D5-8C43B1BE14CE}">
      <dgm:prSet custT="1"/>
      <dgm:spPr/>
      <dgm:t>
        <a:bodyPr anchor="ctr"/>
        <a:lstStyle/>
        <a:p>
          <a:pPr rtl="0"/>
          <a:r>
            <a:rPr lang="pl-PL" sz="1500" b="1" dirty="0" smtClean="0">
              <a:solidFill>
                <a:srgbClr val="C00000"/>
              </a:solidFill>
            </a:rPr>
            <a:t>W przypadku, gdy cena zakupu zwierzęcia nie jest wyrażona w złotych, cenę zakupu tych zwierząt na złote przelicza się według:</a:t>
          </a:r>
          <a:endParaRPr lang="pl-PL" sz="1500" dirty="0">
            <a:solidFill>
              <a:srgbClr val="C00000"/>
            </a:solidFill>
          </a:endParaRPr>
        </a:p>
      </dgm:t>
    </dgm:pt>
    <dgm:pt modelId="{439580BE-B714-4DD0-93CC-BCC42D0A2141}" type="parTrans" cxnId="{FEE13FA1-1245-4AAD-B203-A73DE18F939A}">
      <dgm:prSet/>
      <dgm:spPr/>
      <dgm:t>
        <a:bodyPr/>
        <a:lstStyle/>
        <a:p>
          <a:endParaRPr lang="pl-PL"/>
        </a:p>
      </dgm:t>
    </dgm:pt>
    <dgm:pt modelId="{FB640C25-388F-4B7F-A813-28293F8FB624}" type="sibTrans" cxnId="{FEE13FA1-1245-4AAD-B203-A73DE18F939A}">
      <dgm:prSet/>
      <dgm:spPr/>
      <dgm:t>
        <a:bodyPr/>
        <a:lstStyle/>
        <a:p>
          <a:endParaRPr lang="pl-PL"/>
        </a:p>
      </dgm:t>
    </dgm:pt>
    <dgm:pt modelId="{609EF1A0-A46B-4F5D-8737-88ECE66F7323}">
      <dgm:prSet custT="1"/>
      <dgm:spPr/>
      <dgm:t>
        <a:bodyPr anchor="ctr"/>
        <a:lstStyle/>
        <a:p>
          <a:pPr rtl="0"/>
          <a:r>
            <a:rPr lang="pl-PL" sz="1600" dirty="0" smtClean="0"/>
            <a:t>średniego kursu wymiany walut EBC opublikowanego w Dzienniku Urzędowym Unii Europejskiej w dniu sporządzenia dokumentu potwierdzającego zakup  tych zwierząt,</a:t>
          </a:r>
          <a:endParaRPr lang="pl-PL" sz="1600" dirty="0"/>
        </a:p>
      </dgm:t>
    </dgm:pt>
    <dgm:pt modelId="{2D6DBC30-C27A-4E00-A28E-01E1FC61BB55}" type="parTrans" cxnId="{DF039C8D-8AE7-4A64-AC5B-C9D06572BE1E}">
      <dgm:prSet/>
      <dgm:spPr/>
      <dgm:t>
        <a:bodyPr/>
        <a:lstStyle/>
        <a:p>
          <a:endParaRPr lang="pl-PL"/>
        </a:p>
      </dgm:t>
    </dgm:pt>
    <dgm:pt modelId="{3DF69C9E-6CEB-452D-839B-E972C99D2F8F}" type="sibTrans" cxnId="{DF039C8D-8AE7-4A64-AC5B-C9D06572BE1E}">
      <dgm:prSet/>
      <dgm:spPr/>
      <dgm:t>
        <a:bodyPr/>
        <a:lstStyle/>
        <a:p>
          <a:endParaRPr lang="pl-PL"/>
        </a:p>
      </dgm:t>
    </dgm:pt>
    <dgm:pt modelId="{943EFFF7-C346-49E1-8F3E-F369C4B8C338}">
      <dgm:prSet custT="1"/>
      <dgm:spPr/>
      <dgm:t>
        <a:bodyPr/>
        <a:lstStyle/>
        <a:p>
          <a:pPr rtl="0"/>
          <a:r>
            <a:rPr lang="pl-PL" sz="1600" dirty="0" smtClean="0"/>
            <a:t>ostatniego średniego kursu wymiany walut EBC opublikowanego w Dzienniku Urzędowym Unii Europejskiej przed dniem sporządzenia dokumentu potwierdzającego zakup tych zwierząt – w przypadku gdy w dniu, kurs wymiany walut EBC nie został opublikowany.</a:t>
          </a:r>
          <a:endParaRPr lang="pl-PL" sz="1600" dirty="0"/>
        </a:p>
      </dgm:t>
    </dgm:pt>
    <dgm:pt modelId="{45C61311-0EDD-4FB1-BAE5-86D53138D14E}" type="parTrans" cxnId="{5A922FE2-4180-456D-BC57-806FA9F68FBE}">
      <dgm:prSet/>
      <dgm:spPr/>
      <dgm:t>
        <a:bodyPr/>
        <a:lstStyle/>
        <a:p>
          <a:endParaRPr lang="pl-PL"/>
        </a:p>
      </dgm:t>
    </dgm:pt>
    <dgm:pt modelId="{05F84871-3AB9-4FE8-B3BF-3DFACE3C33EB}" type="sibTrans" cxnId="{5A922FE2-4180-456D-BC57-806FA9F68FBE}">
      <dgm:prSet/>
      <dgm:spPr/>
      <dgm:t>
        <a:bodyPr/>
        <a:lstStyle/>
        <a:p>
          <a:endParaRPr lang="pl-PL"/>
        </a:p>
      </dgm:t>
    </dgm:pt>
    <dgm:pt modelId="{BA0015A7-E3F6-4200-87D2-2024A746C79A}" type="pres">
      <dgm:prSet presAssocID="{297F9E68-31A1-45FA-A2E4-2815199708ED}" presName="vert0" presStyleCnt="0">
        <dgm:presLayoutVars>
          <dgm:dir/>
          <dgm:animOne val="branch"/>
          <dgm:animLvl val="lvl"/>
        </dgm:presLayoutVars>
      </dgm:prSet>
      <dgm:spPr/>
      <dgm:t>
        <a:bodyPr/>
        <a:lstStyle/>
        <a:p>
          <a:endParaRPr lang="pl-PL"/>
        </a:p>
      </dgm:t>
    </dgm:pt>
    <dgm:pt modelId="{0663F8AB-4703-49C2-A8AB-864353B72687}" type="pres">
      <dgm:prSet presAssocID="{EFF1585E-EF0A-4C19-9FE2-47FCB0E5B6F7}" presName="thickLine" presStyleLbl="alignNode1" presStyleIdx="0" presStyleCnt="2"/>
      <dgm:spPr/>
    </dgm:pt>
    <dgm:pt modelId="{779C5B6C-50DB-45A7-9E04-4A0026C314AA}" type="pres">
      <dgm:prSet presAssocID="{EFF1585E-EF0A-4C19-9FE2-47FCB0E5B6F7}" presName="horz1" presStyleCnt="0"/>
      <dgm:spPr/>
    </dgm:pt>
    <dgm:pt modelId="{95414125-9039-46B3-BB23-75DF80157F87}" type="pres">
      <dgm:prSet presAssocID="{EFF1585E-EF0A-4C19-9FE2-47FCB0E5B6F7}" presName="tx1" presStyleLbl="revTx" presStyleIdx="0" presStyleCnt="6"/>
      <dgm:spPr/>
      <dgm:t>
        <a:bodyPr/>
        <a:lstStyle/>
        <a:p>
          <a:endParaRPr lang="pl-PL"/>
        </a:p>
      </dgm:t>
    </dgm:pt>
    <dgm:pt modelId="{5EBD2AC8-9626-4FB8-90D6-E0E5EB6A7E0D}" type="pres">
      <dgm:prSet presAssocID="{EFF1585E-EF0A-4C19-9FE2-47FCB0E5B6F7}" presName="vert1" presStyleCnt="0"/>
      <dgm:spPr/>
    </dgm:pt>
    <dgm:pt modelId="{847602C2-563C-457D-BA66-32D8D40B49BE}" type="pres">
      <dgm:prSet presAssocID="{67C46AB6-7F8E-4604-AB74-724096B9A371}" presName="vertSpace2a" presStyleCnt="0"/>
      <dgm:spPr/>
    </dgm:pt>
    <dgm:pt modelId="{6A0A05D1-8ED3-4512-8414-309FAF3841A4}" type="pres">
      <dgm:prSet presAssocID="{67C46AB6-7F8E-4604-AB74-724096B9A371}" presName="horz2" presStyleCnt="0"/>
      <dgm:spPr/>
    </dgm:pt>
    <dgm:pt modelId="{C6AF6B6E-F194-4532-92F9-458A8D1415B0}" type="pres">
      <dgm:prSet presAssocID="{67C46AB6-7F8E-4604-AB74-724096B9A371}" presName="horzSpace2" presStyleCnt="0"/>
      <dgm:spPr/>
    </dgm:pt>
    <dgm:pt modelId="{897EC53F-9A23-42BF-BF06-0097808B60F0}" type="pres">
      <dgm:prSet presAssocID="{67C46AB6-7F8E-4604-AB74-724096B9A371}" presName="tx2" presStyleLbl="revTx" presStyleIdx="1" presStyleCnt="6"/>
      <dgm:spPr/>
      <dgm:t>
        <a:bodyPr/>
        <a:lstStyle/>
        <a:p>
          <a:endParaRPr lang="pl-PL"/>
        </a:p>
      </dgm:t>
    </dgm:pt>
    <dgm:pt modelId="{E67D70EA-3E6E-4930-8648-8FF101E7A52A}" type="pres">
      <dgm:prSet presAssocID="{67C46AB6-7F8E-4604-AB74-724096B9A371}" presName="vert2" presStyleCnt="0"/>
      <dgm:spPr/>
    </dgm:pt>
    <dgm:pt modelId="{2B53FE8C-6BDE-4C93-9778-A22F14E325D0}" type="pres">
      <dgm:prSet presAssocID="{67C46AB6-7F8E-4604-AB74-724096B9A371}" presName="thinLine2b" presStyleLbl="callout" presStyleIdx="0" presStyleCnt="4"/>
      <dgm:spPr/>
    </dgm:pt>
    <dgm:pt modelId="{40313874-63A0-456F-BD4C-75DF84B4C07A}" type="pres">
      <dgm:prSet presAssocID="{67C46AB6-7F8E-4604-AB74-724096B9A371}" presName="vertSpace2b" presStyleCnt="0"/>
      <dgm:spPr/>
    </dgm:pt>
    <dgm:pt modelId="{D381374E-3F5F-48C9-AD89-8592D047A052}" type="pres">
      <dgm:prSet presAssocID="{B8E22384-1F2B-4767-884D-38F4E86099C4}" presName="horz2" presStyleCnt="0"/>
      <dgm:spPr/>
    </dgm:pt>
    <dgm:pt modelId="{CD3AC52D-0BCF-4B75-B6B0-CD89F345B953}" type="pres">
      <dgm:prSet presAssocID="{B8E22384-1F2B-4767-884D-38F4E86099C4}" presName="horzSpace2" presStyleCnt="0"/>
      <dgm:spPr/>
    </dgm:pt>
    <dgm:pt modelId="{D23D1177-B055-4066-B69F-D425BA516E7B}" type="pres">
      <dgm:prSet presAssocID="{B8E22384-1F2B-4767-884D-38F4E86099C4}" presName="tx2" presStyleLbl="revTx" presStyleIdx="2" presStyleCnt="6"/>
      <dgm:spPr/>
      <dgm:t>
        <a:bodyPr/>
        <a:lstStyle/>
        <a:p>
          <a:endParaRPr lang="pl-PL"/>
        </a:p>
      </dgm:t>
    </dgm:pt>
    <dgm:pt modelId="{6F3C739B-D97B-41BD-B98F-49EB65E0635C}" type="pres">
      <dgm:prSet presAssocID="{B8E22384-1F2B-4767-884D-38F4E86099C4}" presName="vert2" presStyleCnt="0"/>
      <dgm:spPr/>
    </dgm:pt>
    <dgm:pt modelId="{82D9AB05-3C83-4EBB-8615-4F0B5741D600}" type="pres">
      <dgm:prSet presAssocID="{B8E22384-1F2B-4767-884D-38F4E86099C4}" presName="thinLine2b" presStyleLbl="callout" presStyleIdx="1" presStyleCnt="4" custFlipVert="1" custFlipHor="0" custSzY="45720" custScaleX="682"/>
      <dgm:spPr>
        <a:ln>
          <a:solidFill>
            <a:schemeClr val="bg1"/>
          </a:solidFill>
        </a:ln>
        <a:effectLst>
          <a:outerShdw blurRad="50800" dist="50800" dir="5400000" algn="ctr" rotWithShape="0">
            <a:schemeClr val="bg1"/>
          </a:outerShdw>
        </a:effectLst>
      </dgm:spPr>
      <dgm:t>
        <a:bodyPr/>
        <a:lstStyle/>
        <a:p>
          <a:endParaRPr lang="pl-PL"/>
        </a:p>
      </dgm:t>
    </dgm:pt>
    <dgm:pt modelId="{D84FA78A-163A-4E49-8A4B-F4BF4D5DA9A0}" type="pres">
      <dgm:prSet presAssocID="{B8E22384-1F2B-4767-884D-38F4E86099C4}" presName="vertSpace2b" presStyleCnt="0"/>
      <dgm:spPr/>
    </dgm:pt>
    <dgm:pt modelId="{323A4D50-CA0F-4BA8-AE33-0F90854137B5}" type="pres">
      <dgm:prSet presAssocID="{0F77396A-675D-4514-99D5-8C43B1BE14CE}" presName="thickLine" presStyleLbl="alignNode1" presStyleIdx="1" presStyleCnt="2" custLinFactNeighborY="1768"/>
      <dgm:spPr/>
    </dgm:pt>
    <dgm:pt modelId="{A1170E62-4357-429F-9ECB-8018DB879E17}" type="pres">
      <dgm:prSet presAssocID="{0F77396A-675D-4514-99D5-8C43B1BE14CE}" presName="horz1" presStyleCnt="0"/>
      <dgm:spPr/>
    </dgm:pt>
    <dgm:pt modelId="{AB745F56-DCF0-462C-B28A-34F130A779CD}" type="pres">
      <dgm:prSet presAssocID="{0F77396A-675D-4514-99D5-8C43B1BE14CE}" presName="tx1" presStyleLbl="revTx" presStyleIdx="3" presStyleCnt="6"/>
      <dgm:spPr/>
      <dgm:t>
        <a:bodyPr/>
        <a:lstStyle/>
        <a:p>
          <a:endParaRPr lang="pl-PL"/>
        </a:p>
      </dgm:t>
    </dgm:pt>
    <dgm:pt modelId="{CEC711D6-ABDB-4118-ABBA-BD90A9613035}" type="pres">
      <dgm:prSet presAssocID="{0F77396A-675D-4514-99D5-8C43B1BE14CE}" presName="vert1" presStyleCnt="0"/>
      <dgm:spPr/>
    </dgm:pt>
    <dgm:pt modelId="{8B3429EE-4E85-4846-BB99-F005638AC254}" type="pres">
      <dgm:prSet presAssocID="{609EF1A0-A46B-4F5D-8737-88ECE66F7323}" presName="vertSpace2a" presStyleCnt="0"/>
      <dgm:spPr/>
    </dgm:pt>
    <dgm:pt modelId="{F212C3E3-8E42-4D2B-B0AB-50DE0F2508AC}" type="pres">
      <dgm:prSet presAssocID="{609EF1A0-A46B-4F5D-8737-88ECE66F7323}" presName="horz2" presStyleCnt="0"/>
      <dgm:spPr/>
    </dgm:pt>
    <dgm:pt modelId="{4F486D05-945E-4EF6-8BC9-E0D381099DBA}" type="pres">
      <dgm:prSet presAssocID="{609EF1A0-A46B-4F5D-8737-88ECE66F7323}" presName="horzSpace2" presStyleCnt="0"/>
      <dgm:spPr/>
    </dgm:pt>
    <dgm:pt modelId="{68B5CB03-4FFF-4E02-A03E-A7A52096BA68}" type="pres">
      <dgm:prSet presAssocID="{609EF1A0-A46B-4F5D-8737-88ECE66F7323}" presName="tx2" presStyleLbl="revTx" presStyleIdx="4" presStyleCnt="6"/>
      <dgm:spPr/>
      <dgm:t>
        <a:bodyPr/>
        <a:lstStyle/>
        <a:p>
          <a:endParaRPr lang="pl-PL"/>
        </a:p>
      </dgm:t>
    </dgm:pt>
    <dgm:pt modelId="{91176343-3E0C-400C-AA5F-A5F8CE094AAD}" type="pres">
      <dgm:prSet presAssocID="{609EF1A0-A46B-4F5D-8737-88ECE66F7323}" presName="vert2" presStyleCnt="0"/>
      <dgm:spPr/>
    </dgm:pt>
    <dgm:pt modelId="{A6B121E0-677D-402A-B6AD-1BE13E0142C5}" type="pres">
      <dgm:prSet presAssocID="{609EF1A0-A46B-4F5D-8737-88ECE66F7323}" presName="thinLine2b" presStyleLbl="callout" presStyleIdx="2" presStyleCnt="4"/>
      <dgm:spPr/>
    </dgm:pt>
    <dgm:pt modelId="{A378CB91-96C7-4B99-8836-156C47C2DBAB}" type="pres">
      <dgm:prSet presAssocID="{609EF1A0-A46B-4F5D-8737-88ECE66F7323}" presName="vertSpace2b" presStyleCnt="0"/>
      <dgm:spPr/>
    </dgm:pt>
    <dgm:pt modelId="{571E8868-5C77-4F64-8576-DACEE3C1BED9}" type="pres">
      <dgm:prSet presAssocID="{943EFFF7-C346-49E1-8F3E-F369C4B8C338}" presName="horz2" presStyleCnt="0"/>
      <dgm:spPr/>
    </dgm:pt>
    <dgm:pt modelId="{E9A87A0D-B953-45FB-9EE0-46C0E492EF8E}" type="pres">
      <dgm:prSet presAssocID="{943EFFF7-C346-49E1-8F3E-F369C4B8C338}" presName="horzSpace2" presStyleCnt="0"/>
      <dgm:spPr/>
    </dgm:pt>
    <dgm:pt modelId="{32E415AD-0E0C-4715-8390-F2F09DBF353F}" type="pres">
      <dgm:prSet presAssocID="{943EFFF7-C346-49E1-8F3E-F369C4B8C338}" presName="tx2" presStyleLbl="revTx" presStyleIdx="5" presStyleCnt="6"/>
      <dgm:spPr/>
      <dgm:t>
        <a:bodyPr/>
        <a:lstStyle/>
        <a:p>
          <a:endParaRPr lang="pl-PL"/>
        </a:p>
      </dgm:t>
    </dgm:pt>
    <dgm:pt modelId="{4537EF89-E316-4211-ABE8-1EF6156828B7}" type="pres">
      <dgm:prSet presAssocID="{943EFFF7-C346-49E1-8F3E-F369C4B8C338}" presName="vert2" presStyleCnt="0"/>
      <dgm:spPr/>
    </dgm:pt>
    <dgm:pt modelId="{306063D3-45B6-4698-B955-E300212674BB}" type="pres">
      <dgm:prSet presAssocID="{943EFFF7-C346-49E1-8F3E-F369C4B8C338}" presName="thinLine2b" presStyleLbl="callout" presStyleIdx="3" presStyleCnt="4"/>
      <dgm:spPr/>
    </dgm:pt>
    <dgm:pt modelId="{609E84F3-6E3E-4D1A-AB60-AB735BBFCF6A}" type="pres">
      <dgm:prSet presAssocID="{943EFFF7-C346-49E1-8F3E-F369C4B8C338}" presName="vertSpace2b" presStyleCnt="0"/>
      <dgm:spPr/>
    </dgm:pt>
  </dgm:ptLst>
  <dgm:cxnLst>
    <dgm:cxn modelId="{975E0E00-317C-4181-8B98-EDB388137D6F}" type="presOf" srcId="{943EFFF7-C346-49E1-8F3E-F369C4B8C338}" destId="{32E415AD-0E0C-4715-8390-F2F09DBF353F}" srcOrd="0" destOrd="0" presId="urn:microsoft.com/office/officeart/2008/layout/LinedList"/>
    <dgm:cxn modelId="{2647A9ED-7B7E-4FC8-A530-1DE24BDFB16C}" type="presOf" srcId="{B8E22384-1F2B-4767-884D-38F4E86099C4}" destId="{D23D1177-B055-4066-B69F-D425BA516E7B}" srcOrd="0" destOrd="0" presId="urn:microsoft.com/office/officeart/2008/layout/LinedList"/>
    <dgm:cxn modelId="{4C2169B8-8459-4A26-9370-BC38EDDFAE8B}" type="presOf" srcId="{EFF1585E-EF0A-4C19-9FE2-47FCB0E5B6F7}" destId="{95414125-9039-46B3-BB23-75DF80157F87}" srcOrd="0" destOrd="0" presId="urn:microsoft.com/office/officeart/2008/layout/LinedList"/>
    <dgm:cxn modelId="{E50F2DC7-A7E9-4D24-9BF0-E4872D2CA2CC}" type="presOf" srcId="{297F9E68-31A1-45FA-A2E4-2815199708ED}" destId="{BA0015A7-E3F6-4200-87D2-2024A746C79A}" srcOrd="0" destOrd="0" presId="urn:microsoft.com/office/officeart/2008/layout/LinedList"/>
    <dgm:cxn modelId="{2E80DCE0-04C1-468D-9965-50F1385D9C70}" type="presOf" srcId="{0F77396A-675D-4514-99D5-8C43B1BE14CE}" destId="{AB745F56-DCF0-462C-B28A-34F130A779CD}" srcOrd="0" destOrd="0" presId="urn:microsoft.com/office/officeart/2008/layout/LinedList"/>
    <dgm:cxn modelId="{0E0E0C8A-90FD-45D5-87A1-80B0BF47283B}" srcId="{297F9E68-31A1-45FA-A2E4-2815199708ED}" destId="{EFF1585E-EF0A-4C19-9FE2-47FCB0E5B6F7}" srcOrd="0" destOrd="0" parTransId="{329D2E82-D825-4787-A838-8834BAA3EE19}" sibTransId="{E98CAB51-E494-4F8E-B7F1-0D23CFAD525E}"/>
    <dgm:cxn modelId="{BFC3E466-2800-4AD6-A51B-D12B8317CCAD}" srcId="{EFF1585E-EF0A-4C19-9FE2-47FCB0E5B6F7}" destId="{B8E22384-1F2B-4767-884D-38F4E86099C4}" srcOrd="1" destOrd="0" parTransId="{8D860DE9-0BE2-4672-9465-4A16058C42F5}" sibTransId="{82F358BC-E12F-4D7B-B386-44B1DDA16E1B}"/>
    <dgm:cxn modelId="{FEE13FA1-1245-4AAD-B203-A73DE18F939A}" srcId="{297F9E68-31A1-45FA-A2E4-2815199708ED}" destId="{0F77396A-675D-4514-99D5-8C43B1BE14CE}" srcOrd="1" destOrd="0" parTransId="{439580BE-B714-4DD0-93CC-BCC42D0A2141}" sibTransId="{FB640C25-388F-4B7F-A813-28293F8FB624}"/>
    <dgm:cxn modelId="{DF039C8D-8AE7-4A64-AC5B-C9D06572BE1E}" srcId="{0F77396A-675D-4514-99D5-8C43B1BE14CE}" destId="{609EF1A0-A46B-4F5D-8737-88ECE66F7323}" srcOrd="0" destOrd="0" parTransId="{2D6DBC30-C27A-4E00-A28E-01E1FC61BB55}" sibTransId="{3DF69C9E-6CEB-452D-839B-E972C99D2F8F}"/>
    <dgm:cxn modelId="{BABB6B82-0D33-455A-BE90-0072F5BD798F}" type="presOf" srcId="{67C46AB6-7F8E-4604-AB74-724096B9A371}" destId="{897EC53F-9A23-42BF-BF06-0097808B60F0}" srcOrd="0" destOrd="0" presId="urn:microsoft.com/office/officeart/2008/layout/LinedList"/>
    <dgm:cxn modelId="{D103F44F-E363-4FD3-9123-2BD298877496}" type="presOf" srcId="{609EF1A0-A46B-4F5D-8737-88ECE66F7323}" destId="{68B5CB03-4FFF-4E02-A03E-A7A52096BA68}" srcOrd="0" destOrd="0" presId="urn:microsoft.com/office/officeart/2008/layout/LinedList"/>
    <dgm:cxn modelId="{5A922FE2-4180-456D-BC57-806FA9F68FBE}" srcId="{0F77396A-675D-4514-99D5-8C43B1BE14CE}" destId="{943EFFF7-C346-49E1-8F3E-F369C4B8C338}" srcOrd="1" destOrd="0" parTransId="{45C61311-0EDD-4FB1-BAE5-86D53138D14E}" sibTransId="{05F84871-3AB9-4FE8-B3BF-3DFACE3C33EB}"/>
    <dgm:cxn modelId="{0FEA562A-A38E-4DE8-AB6A-FE5670B3F153}" srcId="{EFF1585E-EF0A-4C19-9FE2-47FCB0E5B6F7}" destId="{67C46AB6-7F8E-4604-AB74-724096B9A371}" srcOrd="0" destOrd="0" parTransId="{01EA87D0-4C51-422A-B731-C99209C36DDC}" sibTransId="{DFDCE041-2076-4A37-BD65-3AFF4C7B3F91}"/>
    <dgm:cxn modelId="{63101188-2146-48D5-A6A4-74B35350E3C9}" type="presParOf" srcId="{BA0015A7-E3F6-4200-87D2-2024A746C79A}" destId="{0663F8AB-4703-49C2-A8AB-864353B72687}" srcOrd="0" destOrd="0" presId="urn:microsoft.com/office/officeart/2008/layout/LinedList"/>
    <dgm:cxn modelId="{53C29042-E726-4959-8679-DA7F7B4CE034}" type="presParOf" srcId="{BA0015A7-E3F6-4200-87D2-2024A746C79A}" destId="{779C5B6C-50DB-45A7-9E04-4A0026C314AA}" srcOrd="1" destOrd="0" presId="urn:microsoft.com/office/officeart/2008/layout/LinedList"/>
    <dgm:cxn modelId="{64395D89-87E7-4577-A63A-38C0DB9EBC36}" type="presParOf" srcId="{779C5B6C-50DB-45A7-9E04-4A0026C314AA}" destId="{95414125-9039-46B3-BB23-75DF80157F87}" srcOrd="0" destOrd="0" presId="urn:microsoft.com/office/officeart/2008/layout/LinedList"/>
    <dgm:cxn modelId="{9337794B-4886-452A-B164-4D05088C0F14}" type="presParOf" srcId="{779C5B6C-50DB-45A7-9E04-4A0026C314AA}" destId="{5EBD2AC8-9626-4FB8-90D6-E0E5EB6A7E0D}" srcOrd="1" destOrd="0" presId="urn:microsoft.com/office/officeart/2008/layout/LinedList"/>
    <dgm:cxn modelId="{C894A209-4933-488C-9B17-6D1A8613363A}" type="presParOf" srcId="{5EBD2AC8-9626-4FB8-90D6-E0E5EB6A7E0D}" destId="{847602C2-563C-457D-BA66-32D8D40B49BE}" srcOrd="0" destOrd="0" presId="urn:microsoft.com/office/officeart/2008/layout/LinedList"/>
    <dgm:cxn modelId="{9627933C-A0FF-450D-85EB-0933CC69A3E9}" type="presParOf" srcId="{5EBD2AC8-9626-4FB8-90D6-E0E5EB6A7E0D}" destId="{6A0A05D1-8ED3-4512-8414-309FAF3841A4}" srcOrd="1" destOrd="0" presId="urn:microsoft.com/office/officeart/2008/layout/LinedList"/>
    <dgm:cxn modelId="{F9F26307-212C-43BB-AADD-F1B4E9BAEA9E}" type="presParOf" srcId="{6A0A05D1-8ED3-4512-8414-309FAF3841A4}" destId="{C6AF6B6E-F194-4532-92F9-458A8D1415B0}" srcOrd="0" destOrd="0" presId="urn:microsoft.com/office/officeart/2008/layout/LinedList"/>
    <dgm:cxn modelId="{F42EE4E3-77B6-4662-8A9F-4B9DAB6DD0F2}" type="presParOf" srcId="{6A0A05D1-8ED3-4512-8414-309FAF3841A4}" destId="{897EC53F-9A23-42BF-BF06-0097808B60F0}" srcOrd="1" destOrd="0" presId="urn:microsoft.com/office/officeart/2008/layout/LinedList"/>
    <dgm:cxn modelId="{293B819F-CE2C-4E50-81EF-47F65D85D485}" type="presParOf" srcId="{6A0A05D1-8ED3-4512-8414-309FAF3841A4}" destId="{E67D70EA-3E6E-4930-8648-8FF101E7A52A}" srcOrd="2" destOrd="0" presId="urn:microsoft.com/office/officeart/2008/layout/LinedList"/>
    <dgm:cxn modelId="{A24D69C5-8F40-41F5-AF4D-774D061634C4}" type="presParOf" srcId="{5EBD2AC8-9626-4FB8-90D6-E0E5EB6A7E0D}" destId="{2B53FE8C-6BDE-4C93-9778-A22F14E325D0}" srcOrd="2" destOrd="0" presId="urn:microsoft.com/office/officeart/2008/layout/LinedList"/>
    <dgm:cxn modelId="{C0BEFE6F-64B2-4453-8B85-BB92E9BE6611}" type="presParOf" srcId="{5EBD2AC8-9626-4FB8-90D6-E0E5EB6A7E0D}" destId="{40313874-63A0-456F-BD4C-75DF84B4C07A}" srcOrd="3" destOrd="0" presId="urn:microsoft.com/office/officeart/2008/layout/LinedList"/>
    <dgm:cxn modelId="{1C1E2B73-E631-441A-9104-8599436941C9}" type="presParOf" srcId="{5EBD2AC8-9626-4FB8-90D6-E0E5EB6A7E0D}" destId="{D381374E-3F5F-48C9-AD89-8592D047A052}" srcOrd="4" destOrd="0" presId="urn:microsoft.com/office/officeart/2008/layout/LinedList"/>
    <dgm:cxn modelId="{D4663F08-8CF5-4A3D-948D-D31D4DA579AB}" type="presParOf" srcId="{D381374E-3F5F-48C9-AD89-8592D047A052}" destId="{CD3AC52D-0BCF-4B75-B6B0-CD89F345B953}" srcOrd="0" destOrd="0" presId="urn:microsoft.com/office/officeart/2008/layout/LinedList"/>
    <dgm:cxn modelId="{A047A73A-358A-4A47-A6B6-23515FFFA164}" type="presParOf" srcId="{D381374E-3F5F-48C9-AD89-8592D047A052}" destId="{D23D1177-B055-4066-B69F-D425BA516E7B}" srcOrd="1" destOrd="0" presId="urn:microsoft.com/office/officeart/2008/layout/LinedList"/>
    <dgm:cxn modelId="{2902CEB1-D547-46D1-9BE4-D371B9057881}" type="presParOf" srcId="{D381374E-3F5F-48C9-AD89-8592D047A052}" destId="{6F3C739B-D97B-41BD-B98F-49EB65E0635C}" srcOrd="2" destOrd="0" presId="urn:microsoft.com/office/officeart/2008/layout/LinedList"/>
    <dgm:cxn modelId="{D43ED078-AEED-4C77-8D67-5BC2A5F6FDFB}" type="presParOf" srcId="{5EBD2AC8-9626-4FB8-90D6-E0E5EB6A7E0D}" destId="{82D9AB05-3C83-4EBB-8615-4F0B5741D600}" srcOrd="5" destOrd="0" presId="urn:microsoft.com/office/officeart/2008/layout/LinedList"/>
    <dgm:cxn modelId="{2F252E5F-DEFC-4176-AC7F-8FAC06D9A032}" type="presParOf" srcId="{5EBD2AC8-9626-4FB8-90D6-E0E5EB6A7E0D}" destId="{D84FA78A-163A-4E49-8A4B-F4BF4D5DA9A0}" srcOrd="6" destOrd="0" presId="urn:microsoft.com/office/officeart/2008/layout/LinedList"/>
    <dgm:cxn modelId="{8CC86CD1-6DE0-47D1-9400-186D6D067EB8}" type="presParOf" srcId="{BA0015A7-E3F6-4200-87D2-2024A746C79A}" destId="{323A4D50-CA0F-4BA8-AE33-0F90854137B5}" srcOrd="2" destOrd="0" presId="urn:microsoft.com/office/officeart/2008/layout/LinedList"/>
    <dgm:cxn modelId="{9AABC5E9-615F-4045-862A-795140B9C3A6}" type="presParOf" srcId="{BA0015A7-E3F6-4200-87D2-2024A746C79A}" destId="{A1170E62-4357-429F-9ECB-8018DB879E17}" srcOrd="3" destOrd="0" presId="urn:microsoft.com/office/officeart/2008/layout/LinedList"/>
    <dgm:cxn modelId="{B577D8CA-7C7A-4E87-8709-71EAF1F158F9}" type="presParOf" srcId="{A1170E62-4357-429F-9ECB-8018DB879E17}" destId="{AB745F56-DCF0-462C-B28A-34F130A779CD}" srcOrd="0" destOrd="0" presId="urn:microsoft.com/office/officeart/2008/layout/LinedList"/>
    <dgm:cxn modelId="{68983EA0-E4E9-4831-9382-51FB842976ED}" type="presParOf" srcId="{A1170E62-4357-429F-9ECB-8018DB879E17}" destId="{CEC711D6-ABDB-4118-ABBA-BD90A9613035}" srcOrd="1" destOrd="0" presId="urn:microsoft.com/office/officeart/2008/layout/LinedList"/>
    <dgm:cxn modelId="{A580A4E1-F204-4F02-A712-B32807D935C9}" type="presParOf" srcId="{CEC711D6-ABDB-4118-ABBA-BD90A9613035}" destId="{8B3429EE-4E85-4846-BB99-F005638AC254}" srcOrd="0" destOrd="0" presId="urn:microsoft.com/office/officeart/2008/layout/LinedList"/>
    <dgm:cxn modelId="{8F86C9EC-78E0-4E17-848D-960B0C19B831}" type="presParOf" srcId="{CEC711D6-ABDB-4118-ABBA-BD90A9613035}" destId="{F212C3E3-8E42-4D2B-B0AB-50DE0F2508AC}" srcOrd="1" destOrd="0" presId="urn:microsoft.com/office/officeart/2008/layout/LinedList"/>
    <dgm:cxn modelId="{3458B8CB-BAB2-4814-9769-82429943A4CD}" type="presParOf" srcId="{F212C3E3-8E42-4D2B-B0AB-50DE0F2508AC}" destId="{4F486D05-945E-4EF6-8BC9-E0D381099DBA}" srcOrd="0" destOrd="0" presId="urn:microsoft.com/office/officeart/2008/layout/LinedList"/>
    <dgm:cxn modelId="{BC44F378-C8C7-4080-9DEE-6D7402F23469}" type="presParOf" srcId="{F212C3E3-8E42-4D2B-B0AB-50DE0F2508AC}" destId="{68B5CB03-4FFF-4E02-A03E-A7A52096BA68}" srcOrd="1" destOrd="0" presId="urn:microsoft.com/office/officeart/2008/layout/LinedList"/>
    <dgm:cxn modelId="{0328E6F4-B528-487D-9492-78C1B76690C5}" type="presParOf" srcId="{F212C3E3-8E42-4D2B-B0AB-50DE0F2508AC}" destId="{91176343-3E0C-400C-AA5F-A5F8CE094AAD}" srcOrd="2" destOrd="0" presId="urn:microsoft.com/office/officeart/2008/layout/LinedList"/>
    <dgm:cxn modelId="{2911A74D-0F3C-40D8-826B-61C962B49693}" type="presParOf" srcId="{CEC711D6-ABDB-4118-ABBA-BD90A9613035}" destId="{A6B121E0-677D-402A-B6AD-1BE13E0142C5}" srcOrd="2" destOrd="0" presId="urn:microsoft.com/office/officeart/2008/layout/LinedList"/>
    <dgm:cxn modelId="{D2DAEF66-2833-4849-9576-34ACB24E3424}" type="presParOf" srcId="{CEC711D6-ABDB-4118-ABBA-BD90A9613035}" destId="{A378CB91-96C7-4B99-8836-156C47C2DBAB}" srcOrd="3" destOrd="0" presId="urn:microsoft.com/office/officeart/2008/layout/LinedList"/>
    <dgm:cxn modelId="{5F5DB9A3-DCEB-4802-8F98-CFAB0852621F}" type="presParOf" srcId="{CEC711D6-ABDB-4118-ABBA-BD90A9613035}" destId="{571E8868-5C77-4F64-8576-DACEE3C1BED9}" srcOrd="4" destOrd="0" presId="urn:microsoft.com/office/officeart/2008/layout/LinedList"/>
    <dgm:cxn modelId="{3B03CC56-8EC5-44DB-8592-D1351C01BC70}" type="presParOf" srcId="{571E8868-5C77-4F64-8576-DACEE3C1BED9}" destId="{E9A87A0D-B953-45FB-9EE0-46C0E492EF8E}" srcOrd="0" destOrd="0" presId="urn:microsoft.com/office/officeart/2008/layout/LinedList"/>
    <dgm:cxn modelId="{68DC35EC-6EC0-4D53-B709-E2EF30CBCCF6}" type="presParOf" srcId="{571E8868-5C77-4F64-8576-DACEE3C1BED9}" destId="{32E415AD-0E0C-4715-8390-F2F09DBF353F}" srcOrd="1" destOrd="0" presId="urn:microsoft.com/office/officeart/2008/layout/LinedList"/>
    <dgm:cxn modelId="{5A72B4A2-956C-4621-AE2E-7C19548D8586}" type="presParOf" srcId="{571E8868-5C77-4F64-8576-DACEE3C1BED9}" destId="{4537EF89-E316-4211-ABE8-1EF6156828B7}" srcOrd="2" destOrd="0" presId="urn:microsoft.com/office/officeart/2008/layout/LinedList"/>
    <dgm:cxn modelId="{FEB080BF-FF8B-41D1-858E-C9D8F3E3C995}" type="presParOf" srcId="{CEC711D6-ABDB-4118-ABBA-BD90A9613035}" destId="{306063D3-45B6-4698-B955-E300212674BB}" srcOrd="5" destOrd="0" presId="urn:microsoft.com/office/officeart/2008/layout/LinedList"/>
    <dgm:cxn modelId="{C912AB92-810D-444A-A905-E2DADDA02E6B}" type="presParOf" srcId="{CEC711D6-ABDB-4118-ABBA-BD90A9613035}" destId="{609E84F3-6E3E-4D1A-AB60-AB735BBFCF6A}"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6D33E1-82DB-4594-A1F2-C053B25B17CC}" type="doc">
      <dgm:prSet loTypeId="urn:microsoft.com/office/officeart/2005/8/layout/chevron1" loCatId="process" qsTypeId="urn:microsoft.com/office/officeart/2005/8/quickstyle/simple4" qsCatId="simple" csTypeId="urn:microsoft.com/office/officeart/2005/8/colors/accent0_2" csCatId="mainScheme" phldr="1"/>
      <dgm:spPr/>
      <dgm:t>
        <a:bodyPr/>
        <a:lstStyle/>
        <a:p>
          <a:endParaRPr lang="pl-PL"/>
        </a:p>
      </dgm:t>
    </dgm:pt>
    <dgm:pt modelId="{0BCE5B47-AEEB-43FC-8288-B92174DDB87A}">
      <dgm:prSet phldrT="[Tekst]"/>
      <dgm:spPr/>
      <dgm:t>
        <a:bodyPr/>
        <a:lstStyle/>
        <a:p>
          <a:r>
            <a:rPr lang="pl-PL" dirty="0" smtClean="0"/>
            <a:t>Dla kogo?</a:t>
          </a:r>
          <a:endParaRPr lang="pl-PL" dirty="0"/>
        </a:p>
      </dgm:t>
    </dgm:pt>
    <dgm:pt modelId="{91ECCEBC-7F09-45D5-9AFF-3F46163A9F60}" type="parTrans" cxnId="{57C703A0-DAC9-4C8D-A593-5BC1CD3533D1}">
      <dgm:prSet/>
      <dgm:spPr/>
      <dgm:t>
        <a:bodyPr/>
        <a:lstStyle/>
        <a:p>
          <a:endParaRPr lang="pl-PL"/>
        </a:p>
      </dgm:t>
    </dgm:pt>
    <dgm:pt modelId="{D8026621-C308-480D-A439-F980D33474CE}" type="sibTrans" cxnId="{57C703A0-DAC9-4C8D-A593-5BC1CD3533D1}">
      <dgm:prSet/>
      <dgm:spPr/>
      <dgm:t>
        <a:bodyPr/>
        <a:lstStyle/>
        <a:p>
          <a:endParaRPr lang="pl-PL"/>
        </a:p>
      </dgm:t>
    </dgm:pt>
    <dgm:pt modelId="{302D90EC-99DE-4070-9A03-D7B057825FA6}">
      <dgm:prSet phldrT="[Tekst]" custT="1"/>
      <dgm:spPr/>
      <dgm:t>
        <a:bodyPr/>
        <a:lstStyle/>
        <a:p>
          <a:r>
            <a:rPr lang="pl-PL" sz="1100" b="1" smtClean="0">
              <a:solidFill>
                <a:srgbClr val="C00000"/>
              </a:solidFill>
            </a:rPr>
            <a:t>Producent świń</a:t>
          </a:r>
          <a:r>
            <a:rPr lang="pl-PL" sz="1100" smtClean="0"/>
            <a:t>, który utrzymywał świnie w siedzibie stada, której nadano numer na podstawie ustawy o systemie identyfikacji i rejestracji zwierząt, położonej na obszarze znajdującym się na terytorium Polski wymienionym w części II lub III załącznika do </a:t>
          </a:r>
          <a:r>
            <a:rPr lang="pl-PL" sz="1100" b="1" smtClean="0">
              <a:solidFill>
                <a:srgbClr val="C00000"/>
              </a:solidFill>
            </a:rPr>
            <a:t>Decyzji wykonawczej Komisji 2014/709/UE </a:t>
          </a:r>
          <a:r>
            <a:rPr lang="pl-PL" sz="1100" smtClean="0"/>
            <a:t>w sprawie środków kontroli w zakresie zdrowia zwierząt w odniesieniu do afrykańskiego pomoru świń w niektórych państwach członkowskich i</a:t>
          </a:r>
          <a:r>
            <a:rPr lang="pl-PL" sz="1100" b="1" smtClean="0"/>
            <a:t> </a:t>
          </a:r>
          <a:r>
            <a:rPr lang="pl-PL" sz="1100" smtClean="0"/>
            <a:t>uchylającej decyzję wykonawczą 2014/178/UE, </a:t>
          </a:r>
          <a:br>
            <a:rPr lang="pl-PL" sz="1100" smtClean="0"/>
          </a:br>
          <a:r>
            <a:rPr lang="pl-PL" sz="1100" smtClean="0"/>
            <a:t>w Decyzji wykonawczej Komisji (UE) 2016/1367 z dnia 10 sierpnia 2016 r. dotyczącej niektórych środków ochronnych w odniesieniu do afrykańskiego pomoru świń w Polsce lub Decyzji wykonawczej Komisji (UE) 2016/1406</a:t>
          </a:r>
          <a:endParaRPr lang="pl-PL" sz="1100" dirty="0"/>
        </a:p>
      </dgm:t>
    </dgm:pt>
    <dgm:pt modelId="{00A2B07A-6DDF-40F0-9F73-4553D55F7377}" type="parTrans" cxnId="{2D30BDD8-28FC-4B41-9077-A2225E0D3826}">
      <dgm:prSet/>
      <dgm:spPr/>
      <dgm:t>
        <a:bodyPr/>
        <a:lstStyle/>
        <a:p>
          <a:endParaRPr lang="pl-PL"/>
        </a:p>
      </dgm:t>
    </dgm:pt>
    <dgm:pt modelId="{BE88BCBF-0A86-4C1F-A82B-F6A4032271E0}" type="sibTrans" cxnId="{2D30BDD8-28FC-4B41-9077-A2225E0D3826}">
      <dgm:prSet/>
      <dgm:spPr/>
      <dgm:t>
        <a:bodyPr/>
        <a:lstStyle/>
        <a:p>
          <a:endParaRPr lang="pl-PL"/>
        </a:p>
      </dgm:t>
    </dgm:pt>
    <dgm:pt modelId="{B3D660D9-DA7A-4A24-9365-BE1E574D6288}">
      <dgm:prSet phldrT="[Tekst]"/>
      <dgm:spPr/>
      <dgm:t>
        <a:bodyPr/>
        <a:lstStyle/>
        <a:p>
          <a:r>
            <a:rPr lang="pl-PL" dirty="0" smtClean="0"/>
            <a:t>Do jakiej kategorii świń?</a:t>
          </a:r>
          <a:endParaRPr lang="pl-PL" dirty="0"/>
        </a:p>
      </dgm:t>
    </dgm:pt>
    <dgm:pt modelId="{30CDAF3D-A8A9-43BE-BB01-524CB114E7D4}" type="parTrans" cxnId="{A146A57F-FB95-4EC2-933A-5D7B4C2D2422}">
      <dgm:prSet/>
      <dgm:spPr/>
      <dgm:t>
        <a:bodyPr/>
        <a:lstStyle/>
        <a:p>
          <a:endParaRPr lang="pl-PL"/>
        </a:p>
      </dgm:t>
    </dgm:pt>
    <dgm:pt modelId="{B7E91BDB-DF27-42B1-94E1-5357A89CBF95}" type="sibTrans" cxnId="{A146A57F-FB95-4EC2-933A-5D7B4C2D2422}">
      <dgm:prSet/>
      <dgm:spPr/>
      <dgm:t>
        <a:bodyPr/>
        <a:lstStyle/>
        <a:p>
          <a:endParaRPr lang="pl-PL"/>
        </a:p>
      </dgm:t>
    </dgm:pt>
    <dgm:pt modelId="{784B605E-A59B-42F8-8F2A-F026DE0414F9}">
      <dgm:prSet phldrT="[Tekst]" custT="1"/>
      <dgm:spPr/>
      <dgm:t>
        <a:bodyPr/>
        <a:lstStyle/>
        <a:p>
          <a:r>
            <a:rPr lang="pl-PL" sz="1200" b="1" smtClean="0">
              <a:solidFill>
                <a:srgbClr val="0000FF"/>
              </a:solidFill>
            </a:rPr>
            <a:t>lochy</a:t>
          </a:r>
          <a:r>
            <a:rPr lang="pl-PL" sz="1200" smtClean="0"/>
            <a:t> (kod CN 0103 92 11) – lochy mające prosiaki co najmniej raz, o masie co najmniej 160 kg,</a:t>
          </a:r>
          <a:endParaRPr lang="pl-PL" sz="1200" dirty="0"/>
        </a:p>
      </dgm:t>
    </dgm:pt>
    <dgm:pt modelId="{9071DEE5-3475-490F-85B1-E205498AE982}" type="parTrans" cxnId="{F7832648-9B40-4475-83B2-4F156E07770C}">
      <dgm:prSet/>
      <dgm:spPr/>
      <dgm:t>
        <a:bodyPr/>
        <a:lstStyle/>
        <a:p>
          <a:endParaRPr lang="pl-PL"/>
        </a:p>
      </dgm:t>
    </dgm:pt>
    <dgm:pt modelId="{3B2D0308-F765-4920-A421-1C84BB5AE098}" type="sibTrans" cxnId="{F7832648-9B40-4475-83B2-4F156E07770C}">
      <dgm:prSet/>
      <dgm:spPr/>
      <dgm:t>
        <a:bodyPr/>
        <a:lstStyle/>
        <a:p>
          <a:endParaRPr lang="pl-PL"/>
        </a:p>
      </dgm:t>
    </dgm:pt>
    <dgm:pt modelId="{53BD9F4B-74F5-4970-A2CA-3C1AB27BAA3B}">
      <dgm:prSet/>
      <dgm:spPr/>
      <dgm:t>
        <a:bodyPr/>
        <a:lstStyle/>
        <a:p>
          <a:r>
            <a:rPr lang="pl-PL" dirty="0" smtClean="0"/>
            <a:t>W jakiej formie?</a:t>
          </a:r>
          <a:endParaRPr lang="pl-PL" dirty="0"/>
        </a:p>
      </dgm:t>
    </dgm:pt>
    <dgm:pt modelId="{F6BF2B94-0209-4DB2-BE43-B85C60285AFB}" type="parTrans" cxnId="{FB29492E-CB0A-4618-ADD5-565BD69FE047}">
      <dgm:prSet/>
      <dgm:spPr/>
      <dgm:t>
        <a:bodyPr/>
        <a:lstStyle/>
        <a:p>
          <a:endParaRPr lang="pl-PL"/>
        </a:p>
      </dgm:t>
    </dgm:pt>
    <dgm:pt modelId="{70228906-97DC-4EED-97C2-9FF00BB30FE0}" type="sibTrans" cxnId="{FB29492E-CB0A-4618-ADD5-565BD69FE047}">
      <dgm:prSet/>
      <dgm:spPr/>
      <dgm:t>
        <a:bodyPr/>
        <a:lstStyle/>
        <a:p>
          <a:endParaRPr lang="pl-PL"/>
        </a:p>
      </dgm:t>
    </dgm:pt>
    <dgm:pt modelId="{3E0DDEF7-02B8-496A-B02E-C9A5A823DC6B}">
      <dgm:prSet custT="1"/>
      <dgm:spPr/>
      <dgm:t>
        <a:bodyPr/>
        <a:lstStyle/>
        <a:p>
          <a:r>
            <a:rPr lang="pl-PL" sz="1000" b="1" dirty="0" smtClean="0">
              <a:solidFill>
                <a:srgbClr val="C00000"/>
              </a:solidFill>
            </a:rPr>
            <a:t>Pokrycie różnicy między średnią ceną </a:t>
          </a:r>
          <a:r>
            <a:rPr lang="pl-PL" sz="1000" dirty="0" smtClean="0"/>
            <a:t>zakupu netto masy poubojowej ciepłej tuszy świni,  dla wszystkich klas według klasyfikacji poubojowej, notowaną w regionie, gdzie znajduje się siedziba stada, z której świnie zostały sprzedane oraz w tygodniu, w którym świnie zostały sprzedane, opublikowaną w biuletynie wydawanym przez </a:t>
          </a:r>
          <a:r>
            <a:rPr lang="pl-PL" sz="1000" dirty="0" err="1" smtClean="0"/>
            <a:t>MRiRW</a:t>
          </a:r>
          <a:r>
            <a:rPr lang="pl-PL" sz="1000" dirty="0" smtClean="0"/>
            <a:t>, a </a:t>
          </a:r>
          <a:r>
            <a:rPr lang="pl-PL" sz="1000" b="1" dirty="0" smtClean="0">
              <a:solidFill>
                <a:srgbClr val="C00000"/>
              </a:solidFill>
            </a:rPr>
            <a:t>ceną uzyskaną przez producenta świń za zwierzęta sprzedane w okresie, od dnia 1 września 2016 r. do dnia 30 czerwca 2017 r</a:t>
          </a:r>
          <a:r>
            <a:rPr lang="pl-PL" sz="1000" dirty="0" smtClean="0"/>
            <a:t>. wskazaną na  fakturze lub fakturze VAT RR, wyrażoną w cenie netto masy poubojowej ciepłej tuszy świni. Stawka dopłaty nie może być wyższa niż:</a:t>
          </a:r>
          <a:endParaRPr lang="pl-PL" sz="1000" dirty="0"/>
        </a:p>
      </dgm:t>
    </dgm:pt>
    <dgm:pt modelId="{02713B44-BD9B-488B-91CF-0EBD0200EEB4}" type="parTrans" cxnId="{ABD3F940-2F82-4ACA-A577-DDBF5D8523C5}">
      <dgm:prSet/>
      <dgm:spPr/>
      <dgm:t>
        <a:bodyPr/>
        <a:lstStyle/>
        <a:p>
          <a:endParaRPr lang="pl-PL"/>
        </a:p>
      </dgm:t>
    </dgm:pt>
    <dgm:pt modelId="{A73E8584-4388-4DD8-BAA2-0CDBAEC2A32B}" type="sibTrans" cxnId="{ABD3F940-2F82-4ACA-A577-DDBF5D8523C5}">
      <dgm:prSet/>
      <dgm:spPr/>
      <dgm:t>
        <a:bodyPr/>
        <a:lstStyle/>
        <a:p>
          <a:endParaRPr lang="pl-PL"/>
        </a:p>
      </dgm:t>
    </dgm:pt>
    <dgm:pt modelId="{D3165ABB-00E8-4C50-8AAD-099C7287B0CE}">
      <dgm:prSet custT="1"/>
      <dgm:spPr/>
      <dgm:t>
        <a:bodyPr/>
        <a:lstStyle/>
        <a:p>
          <a:r>
            <a:rPr lang="pl-PL" sz="1000" dirty="0" smtClean="0"/>
            <a:t>   </a:t>
          </a:r>
          <a:r>
            <a:rPr lang="pl-PL" sz="1000" b="1" dirty="0" smtClean="0">
              <a:solidFill>
                <a:srgbClr val="0000FF"/>
              </a:solidFill>
            </a:rPr>
            <a:t>2 zł za kg </a:t>
          </a:r>
          <a:r>
            <a:rPr lang="pl-PL" sz="1000" dirty="0" smtClean="0"/>
            <a:t>masy tuszy w odniesieniu do świń sprzedanych w okresie od dnia 1 września 2016 r. do dnia 31 grudnia 2016 r.,</a:t>
          </a:r>
          <a:endParaRPr lang="pl-PL" sz="1000" dirty="0"/>
        </a:p>
      </dgm:t>
    </dgm:pt>
    <dgm:pt modelId="{A25D33B9-C23F-48CD-B8E2-E32767DBF810}" type="parTrans" cxnId="{73C9BF26-A333-4C3F-8371-78662864A776}">
      <dgm:prSet/>
      <dgm:spPr/>
      <dgm:t>
        <a:bodyPr/>
        <a:lstStyle/>
        <a:p>
          <a:endParaRPr lang="pl-PL"/>
        </a:p>
      </dgm:t>
    </dgm:pt>
    <dgm:pt modelId="{1D5215F0-7E21-49F6-B840-09297A230168}" type="sibTrans" cxnId="{73C9BF26-A333-4C3F-8371-78662864A776}">
      <dgm:prSet/>
      <dgm:spPr/>
      <dgm:t>
        <a:bodyPr/>
        <a:lstStyle/>
        <a:p>
          <a:endParaRPr lang="pl-PL"/>
        </a:p>
      </dgm:t>
    </dgm:pt>
    <dgm:pt modelId="{44C55CC5-D939-4960-BF15-F2F243B36DAE}">
      <dgm:prSet custT="1"/>
      <dgm:spPr/>
      <dgm:t>
        <a:bodyPr/>
        <a:lstStyle/>
        <a:p>
          <a:r>
            <a:rPr lang="pl-PL" sz="1000" b="1" smtClean="0">
              <a:solidFill>
                <a:srgbClr val="0000FF"/>
              </a:solidFill>
            </a:rPr>
            <a:t>  1,50 zł za kg </a:t>
          </a:r>
          <a:r>
            <a:rPr lang="pl-PL" sz="1000" smtClean="0"/>
            <a:t>masy tuszy w odniesieniu do świń sprzedanych w okresie od dnia 1 stycznia 2017 r. do dnia 30 czerwca 2017 r.</a:t>
          </a:r>
          <a:endParaRPr lang="pl-PL" sz="1000" dirty="0"/>
        </a:p>
      </dgm:t>
    </dgm:pt>
    <dgm:pt modelId="{7ADCC0CB-382B-40D5-A493-C768C02C737F}" type="parTrans" cxnId="{9CDD94C6-8402-4FEC-A910-B824EE6D5F01}">
      <dgm:prSet/>
      <dgm:spPr/>
      <dgm:t>
        <a:bodyPr/>
        <a:lstStyle/>
        <a:p>
          <a:endParaRPr lang="pl-PL"/>
        </a:p>
      </dgm:t>
    </dgm:pt>
    <dgm:pt modelId="{3B6B1C5C-749F-4AE0-95C5-0BCE42FC3389}" type="sibTrans" cxnId="{9CDD94C6-8402-4FEC-A910-B824EE6D5F01}">
      <dgm:prSet/>
      <dgm:spPr/>
      <dgm:t>
        <a:bodyPr/>
        <a:lstStyle/>
        <a:p>
          <a:endParaRPr lang="pl-PL"/>
        </a:p>
      </dgm:t>
    </dgm:pt>
    <dgm:pt modelId="{C2C1C57D-2A7B-46C5-96BC-7A1752DC8A64}">
      <dgm:prSet custT="1"/>
      <dgm:spPr/>
      <dgm:t>
        <a:bodyPr/>
        <a:lstStyle/>
        <a:p>
          <a:r>
            <a:rPr lang="pl-PL" sz="1200" b="1" dirty="0" smtClean="0">
              <a:solidFill>
                <a:srgbClr val="0000FF"/>
              </a:solidFill>
            </a:rPr>
            <a:t>świnie</a:t>
          </a:r>
          <a:r>
            <a:rPr lang="pl-PL" sz="1200" dirty="0" smtClean="0"/>
            <a:t> (kod CN 0103 92 19) – pozostałe świnie żywe o masie 50 kg i więcej</a:t>
          </a:r>
          <a:endParaRPr lang="pl-PL" sz="1200" dirty="0"/>
        </a:p>
      </dgm:t>
    </dgm:pt>
    <dgm:pt modelId="{A50E5178-5725-4EDC-A08C-F16048C78A60}" type="parTrans" cxnId="{1DA414B2-8D67-46A2-965B-D9A83BF89705}">
      <dgm:prSet/>
      <dgm:spPr/>
      <dgm:t>
        <a:bodyPr/>
        <a:lstStyle/>
        <a:p>
          <a:endParaRPr lang="pl-PL"/>
        </a:p>
      </dgm:t>
    </dgm:pt>
    <dgm:pt modelId="{AF432933-95E5-458E-AF3B-51D36310F81C}" type="sibTrans" cxnId="{1DA414B2-8D67-46A2-965B-D9A83BF89705}">
      <dgm:prSet/>
      <dgm:spPr/>
      <dgm:t>
        <a:bodyPr/>
        <a:lstStyle/>
        <a:p>
          <a:endParaRPr lang="pl-PL"/>
        </a:p>
      </dgm:t>
    </dgm:pt>
    <dgm:pt modelId="{1D8515CF-26E3-4677-8BDE-987AEDC975C9}" type="pres">
      <dgm:prSet presAssocID="{036D33E1-82DB-4594-A1F2-C053B25B17CC}" presName="Name0" presStyleCnt="0">
        <dgm:presLayoutVars>
          <dgm:dir/>
          <dgm:animLvl val="lvl"/>
          <dgm:resizeHandles val="exact"/>
        </dgm:presLayoutVars>
      </dgm:prSet>
      <dgm:spPr/>
      <dgm:t>
        <a:bodyPr/>
        <a:lstStyle/>
        <a:p>
          <a:endParaRPr lang="pl-PL"/>
        </a:p>
      </dgm:t>
    </dgm:pt>
    <dgm:pt modelId="{BA09FD1B-C4DC-46B1-A3F4-759E6477556F}" type="pres">
      <dgm:prSet presAssocID="{0BCE5B47-AEEB-43FC-8288-B92174DDB87A}" presName="composite" presStyleCnt="0"/>
      <dgm:spPr/>
      <dgm:t>
        <a:bodyPr/>
        <a:lstStyle/>
        <a:p>
          <a:endParaRPr lang="pl-PL"/>
        </a:p>
      </dgm:t>
    </dgm:pt>
    <dgm:pt modelId="{0529F176-CA13-4D9D-8742-EC04DB8938FB}" type="pres">
      <dgm:prSet presAssocID="{0BCE5B47-AEEB-43FC-8288-B92174DDB87A}" presName="parTx" presStyleLbl="node1" presStyleIdx="0" presStyleCnt="3" custLinFactNeighborX="-38" custLinFactNeighborY="-34941">
        <dgm:presLayoutVars>
          <dgm:chMax val="0"/>
          <dgm:chPref val="0"/>
          <dgm:bulletEnabled val="1"/>
        </dgm:presLayoutVars>
      </dgm:prSet>
      <dgm:spPr/>
      <dgm:t>
        <a:bodyPr/>
        <a:lstStyle/>
        <a:p>
          <a:endParaRPr lang="pl-PL"/>
        </a:p>
      </dgm:t>
    </dgm:pt>
    <dgm:pt modelId="{932A6662-BAB4-466E-8019-F40702E6C5A9}" type="pres">
      <dgm:prSet presAssocID="{0BCE5B47-AEEB-43FC-8288-B92174DDB87A}" presName="desTx" presStyleLbl="revTx" presStyleIdx="0" presStyleCnt="3" custLinFactNeighborX="-48" custLinFactNeighborY="-14490">
        <dgm:presLayoutVars>
          <dgm:bulletEnabled val="1"/>
        </dgm:presLayoutVars>
      </dgm:prSet>
      <dgm:spPr/>
      <dgm:t>
        <a:bodyPr/>
        <a:lstStyle/>
        <a:p>
          <a:endParaRPr lang="pl-PL"/>
        </a:p>
      </dgm:t>
    </dgm:pt>
    <dgm:pt modelId="{E1E248FA-B4DB-445F-B9F2-83F3FFF8B24B}" type="pres">
      <dgm:prSet presAssocID="{D8026621-C308-480D-A439-F980D33474CE}" presName="space" presStyleCnt="0"/>
      <dgm:spPr/>
      <dgm:t>
        <a:bodyPr/>
        <a:lstStyle/>
        <a:p>
          <a:endParaRPr lang="pl-PL"/>
        </a:p>
      </dgm:t>
    </dgm:pt>
    <dgm:pt modelId="{B94E2202-0D45-4983-A50B-14FE7717AE28}" type="pres">
      <dgm:prSet presAssocID="{53BD9F4B-74F5-4970-A2CA-3C1AB27BAA3B}" presName="composite" presStyleCnt="0"/>
      <dgm:spPr/>
      <dgm:t>
        <a:bodyPr/>
        <a:lstStyle/>
        <a:p>
          <a:endParaRPr lang="pl-PL"/>
        </a:p>
      </dgm:t>
    </dgm:pt>
    <dgm:pt modelId="{CCD8B933-1C6E-4A6C-B95A-03E5DD7039AA}" type="pres">
      <dgm:prSet presAssocID="{53BD9F4B-74F5-4970-A2CA-3C1AB27BAA3B}" presName="parTx" presStyleLbl="node1" presStyleIdx="1" presStyleCnt="3" custLinFactNeighborX="89262" custLinFactNeighborY="-31553">
        <dgm:presLayoutVars>
          <dgm:chMax val="0"/>
          <dgm:chPref val="0"/>
          <dgm:bulletEnabled val="1"/>
        </dgm:presLayoutVars>
      </dgm:prSet>
      <dgm:spPr/>
      <dgm:t>
        <a:bodyPr/>
        <a:lstStyle/>
        <a:p>
          <a:endParaRPr lang="pl-PL"/>
        </a:p>
      </dgm:t>
    </dgm:pt>
    <dgm:pt modelId="{7CC2A0A0-61F1-44E7-AB15-B5D3D7CB7858}" type="pres">
      <dgm:prSet presAssocID="{53BD9F4B-74F5-4970-A2CA-3C1AB27BAA3B}" presName="desTx" presStyleLbl="revTx" presStyleIdx="1" presStyleCnt="3" custScaleX="101825" custScaleY="105157" custLinFactX="24008" custLinFactNeighborX="100000" custLinFactNeighborY="-9325">
        <dgm:presLayoutVars>
          <dgm:bulletEnabled val="1"/>
        </dgm:presLayoutVars>
      </dgm:prSet>
      <dgm:spPr/>
      <dgm:t>
        <a:bodyPr/>
        <a:lstStyle/>
        <a:p>
          <a:endParaRPr lang="pl-PL"/>
        </a:p>
      </dgm:t>
    </dgm:pt>
    <dgm:pt modelId="{73777504-C62E-4393-AFB9-A4546F9BCD3F}" type="pres">
      <dgm:prSet presAssocID="{70228906-97DC-4EED-97C2-9FF00BB30FE0}" presName="space" presStyleCnt="0"/>
      <dgm:spPr/>
      <dgm:t>
        <a:bodyPr/>
        <a:lstStyle/>
        <a:p>
          <a:endParaRPr lang="pl-PL"/>
        </a:p>
      </dgm:t>
    </dgm:pt>
    <dgm:pt modelId="{62251E1D-9A3F-4B00-84CE-4B2724631198}" type="pres">
      <dgm:prSet presAssocID="{B3D660D9-DA7A-4A24-9365-BE1E574D6288}" presName="composite" presStyleCnt="0"/>
      <dgm:spPr/>
      <dgm:t>
        <a:bodyPr/>
        <a:lstStyle/>
        <a:p>
          <a:endParaRPr lang="pl-PL"/>
        </a:p>
      </dgm:t>
    </dgm:pt>
    <dgm:pt modelId="{82402EB4-A6FF-4539-99B5-7A51FF87249E}" type="pres">
      <dgm:prSet presAssocID="{B3D660D9-DA7A-4A24-9365-BE1E574D6288}" presName="parTx" presStyleLbl="node1" presStyleIdx="2" presStyleCnt="3" custLinFactNeighborX="-94674" custLinFactNeighborY="-34263">
        <dgm:presLayoutVars>
          <dgm:chMax val="0"/>
          <dgm:chPref val="0"/>
          <dgm:bulletEnabled val="1"/>
        </dgm:presLayoutVars>
      </dgm:prSet>
      <dgm:spPr/>
      <dgm:t>
        <a:bodyPr/>
        <a:lstStyle/>
        <a:p>
          <a:endParaRPr lang="pl-PL"/>
        </a:p>
      </dgm:t>
    </dgm:pt>
    <dgm:pt modelId="{A2A0D150-E356-460D-A951-D7C0BE054D92}" type="pres">
      <dgm:prSet presAssocID="{B3D660D9-DA7A-4A24-9365-BE1E574D6288}" presName="desTx" presStyleLbl="revTx" presStyleIdx="2" presStyleCnt="3" custLinFactX="-13730" custLinFactNeighborX="-100000" custLinFactNeighborY="-7929">
        <dgm:presLayoutVars>
          <dgm:bulletEnabled val="1"/>
        </dgm:presLayoutVars>
      </dgm:prSet>
      <dgm:spPr/>
      <dgm:t>
        <a:bodyPr/>
        <a:lstStyle/>
        <a:p>
          <a:endParaRPr lang="pl-PL"/>
        </a:p>
      </dgm:t>
    </dgm:pt>
  </dgm:ptLst>
  <dgm:cxnLst>
    <dgm:cxn modelId="{E8DA36E8-5F38-45BB-84BA-4F135715EBDA}" type="presOf" srcId="{036D33E1-82DB-4594-A1F2-C053B25B17CC}" destId="{1D8515CF-26E3-4677-8BDE-987AEDC975C9}" srcOrd="0" destOrd="0" presId="urn:microsoft.com/office/officeart/2005/8/layout/chevron1"/>
    <dgm:cxn modelId="{1DA414B2-8D67-46A2-965B-D9A83BF89705}" srcId="{B3D660D9-DA7A-4A24-9365-BE1E574D6288}" destId="{C2C1C57D-2A7B-46C5-96BC-7A1752DC8A64}" srcOrd="1" destOrd="0" parTransId="{A50E5178-5725-4EDC-A08C-F16048C78A60}" sibTransId="{AF432933-95E5-458E-AF3B-51D36310F81C}"/>
    <dgm:cxn modelId="{E021DE2C-C8CE-496F-AE22-86CBB05ED443}" type="presOf" srcId="{3E0DDEF7-02B8-496A-B02E-C9A5A823DC6B}" destId="{7CC2A0A0-61F1-44E7-AB15-B5D3D7CB7858}" srcOrd="0" destOrd="0" presId="urn:microsoft.com/office/officeart/2005/8/layout/chevron1"/>
    <dgm:cxn modelId="{F7832648-9B40-4475-83B2-4F156E07770C}" srcId="{B3D660D9-DA7A-4A24-9365-BE1E574D6288}" destId="{784B605E-A59B-42F8-8F2A-F026DE0414F9}" srcOrd="0" destOrd="0" parTransId="{9071DEE5-3475-490F-85B1-E205498AE982}" sibTransId="{3B2D0308-F765-4920-A421-1C84BB5AE098}"/>
    <dgm:cxn modelId="{9CDD94C6-8402-4FEC-A910-B824EE6D5F01}" srcId="{3E0DDEF7-02B8-496A-B02E-C9A5A823DC6B}" destId="{44C55CC5-D939-4960-BF15-F2F243B36DAE}" srcOrd="1" destOrd="0" parTransId="{7ADCC0CB-382B-40D5-A493-C768C02C737F}" sibTransId="{3B6B1C5C-749F-4AE0-95C5-0BCE42FC3389}"/>
    <dgm:cxn modelId="{F0E7C6C9-D298-4F63-96FD-A295676B0715}" type="presOf" srcId="{C2C1C57D-2A7B-46C5-96BC-7A1752DC8A64}" destId="{A2A0D150-E356-460D-A951-D7C0BE054D92}" srcOrd="0" destOrd="1" presId="urn:microsoft.com/office/officeart/2005/8/layout/chevron1"/>
    <dgm:cxn modelId="{73C9BF26-A333-4C3F-8371-78662864A776}" srcId="{3E0DDEF7-02B8-496A-B02E-C9A5A823DC6B}" destId="{D3165ABB-00E8-4C50-8AAD-099C7287B0CE}" srcOrd="0" destOrd="0" parTransId="{A25D33B9-C23F-48CD-B8E2-E32767DBF810}" sibTransId="{1D5215F0-7E21-49F6-B840-09297A230168}"/>
    <dgm:cxn modelId="{2D30BDD8-28FC-4B41-9077-A2225E0D3826}" srcId="{0BCE5B47-AEEB-43FC-8288-B92174DDB87A}" destId="{302D90EC-99DE-4070-9A03-D7B057825FA6}" srcOrd="0" destOrd="0" parTransId="{00A2B07A-6DDF-40F0-9F73-4553D55F7377}" sibTransId="{BE88BCBF-0A86-4C1F-A82B-F6A4032271E0}"/>
    <dgm:cxn modelId="{E2AEF471-981A-41F1-911D-8A2F10559092}" type="presOf" srcId="{302D90EC-99DE-4070-9A03-D7B057825FA6}" destId="{932A6662-BAB4-466E-8019-F40702E6C5A9}" srcOrd="0" destOrd="0" presId="urn:microsoft.com/office/officeart/2005/8/layout/chevron1"/>
    <dgm:cxn modelId="{080FCC2E-8318-438E-8443-C2C15A4A2051}" type="presOf" srcId="{784B605E-A59B-42F8-8F2A-F026DE0414F9}" destId="{A2A0D150-E356-460D-A951-D7C0BE054D92}" srcOrd="0" destOrd="0" presId="urn:microsoft.com/office/officeart/2005/8/layout/chevron1"/>
    <dgm:cxn modelId="{5F422B59-0CF7-448A-BA41-D869F2E34441}" type="presOf" srcId="{B3D660D9-DA7A-4A24-9365-BE1E574D6288}" destId="{82402EB4-A6FF-4539-99B5-7A51FF87249E}" srcOrd="0" destOrd="0" presId="urn:microsoft.com/office/officeart/2005/8/layout/chevron1"/>
    <dgm:cxn modelId="{45B1B05D-FA15-4F27-8E0C-2577165EFD94}" type="presOf" srcId="{44C55CC5-D939-4960-BF15-F2F243B36DAE}" destId="{7CC2A0A0-61F1-44E7-AB15-B5D3D7CB7858}" srcOrd="0" destOrd="2" presId="urn:microsoft.com/office/officeart/2005/8/layout/chevron1"/>
    <dgm:cxn modelId="{6AFC2A4F-967E-446A-8ABD-AE17AA89DCB5}" type="presOf" srcId="{D3165ABB-00E8-4C50-8AAD-099C7287B0CE}" destId="{7CC2A0A0-61F1-44E7-AB15-B5D3D7CB7858}" srcOrd="0" destOrd="1" presId="urn:microsoft.com/office/officeart/2005/8/layout/chevron1"/>
    <dgm:cxn modelId="{E358E5BB-CB90-4E51-BD3B-F1426AC20D1D}" type="presOf" srcId="{0BCE5B47-AEEB-43FC-8288-B92174DDB87A}" destId="{0529F176-CA13-4D9D-8742-EC04DB8938FB}" srcOrd="0" destOrd="0" presId="urn:microsoft.com/office/officeart/2005/8/layout/chevron1"/>
    <dgm:cxn modelId="{ABD3F940-2F82-4ACA-A577-DDBF5D8523C5}" srcId="{53BD9F4B-74F5-4970-A2CA-3C1AB27BAA3B}" destId="{3E0DDEF7-02B8-496A-B02E-C9A5A823DC6B}" srcOrd="0" destOrd="0" parTransId="{02713B44-BD9B-488B-91CF-0EBD0200EEB4}" sibTransId="{A73E8584-4388-4DD8-BAA2-0CDBAEC2A32B}"/>
    <dgm:cxn modelId="{FB29492E-CB0A-4618-ADD5-565BD69FE047}" srcId="{036D33E1-82DB-4594-A1F2-C053B25B17CC}" destId="{53BD9F4B-74F5-4970-A2CA-3C1AB27BAA3B}" srcOrd="1" destOrd="0" parTransId="{F6BF2B94-0209-4DB2-BE43-B85C60285AFB}" sibTransId="{70228906-97DC-4EED-97C2-9FF00BB30FE0}"/>
    <dgm:cxn modelId="{A146A57F-FB95-4EC2-933A-5D7B4C2D2422}" srcId="{036D33E1-82DB-4594-A1F2-C053B25B17CC}" destId="{B3D660D9-DA7A-4A24-9365-BE1E574D6288}" srcOrd="2" destOrd="0" parTransId="{30CDAF3D-A8A9-43BE-BB01-524CB114E7D4}" sibTransId="{B7E91BDB-DF27-42B1-94E1-5357A89CBF95}"/>
    <dgm:cxn modelId="{AE3118CF-2296-44E7-9773-84271E454370}" type="presOf" srcId="{53BD9F4B-74F5-4970-A2CA-3C1AB27BAA3B}" destId="{CCD8B933-1C6E-4A6C-B95A-03E5DD7039AA}" srcOrd="0" destOrd="0" presId="urn:microsoft.com/office/officeart/2005/8/layout/chevron1"/>
    <dgm:cxn modelId="{57C703A0-DAC9-4C8D-A593-5BC1CD3533D1}" srcId="{036D33E1-82DB-4594-A1F2-C053B25B17CC}" destId="{0BCE5B47-AEEB-43FC-8288-B92174DDB87A}" srcOrd="0" destOrd="0" parTransId="{91ECCEBC-7F09-45D5-9AFF-3F46163A9F60}" sibTransId="{D8026621-C308-480D-A439-F980D33474CE}"/>
    <dgm:cxn modelId="{0D6B3243-523C-4652-9DA7-6D19D73A6DDD}" type="presParOf" srcId="{1D8515CF-26E3-4677-8BDE-987AEDC975C9}" destId="{BA09FD1B-C4DC-46B1-A3F4-759E6477556F}" srcOrd="0" destOrd="0" presId="urn:microsoft.com/office/officeart/2005/8/layout/chevron1"/>
    <dgm:cxn modelId="{4F57EB7F-0A99-4060-B896-5AF0E55CD56D}" type="presParOf" srcId="{BA09FD1B-C4DC-46B1-A3F4-759E6477556F}" destId="{0529F176-CA13-4D9D-8742-EC04DB8938FB}" srcOrd="0" destOrd="0" presId="urn:microsoft.com/office/officeart/2005/8/layout/chevron1"/>
    <dgm:cxn modelId="{5CC68793-C3DB-4963-A3DB-BAC62A760FBF}" type="presParOf" srcId="{BA09FD1B-C4DC-46B1-A3F4-759E6477556F}" destId="{932A6662-BAB4-466E-8019-F40702E6C5A9}" srcOrd="1" destOrd="0" presId="urn:microsoft.com/office/officeart/2005/8/layout/chevron1"/>
    <dgm:cxn modelId="{8F330128-1FCB-42CE-AD6B-F160238955B9}" type="presParOf" srcId="{1D8515CF-26E3-4677-8BDE-987AEDC975C9}" destId="{E1E248FA-B4DB-445F-B9F2-83F3FFF8B24B}" srcOrd="1" destOrd="0" presId="urn:microsoft.com/office/officeart/2005/8/layout/chevron1"/>
    <dgm:cxn modelId="{7D509ED3-6FC2-47D5-870A-A805EBB0DDA8}" type="presParOf" srcId="{1D8515CF-26E3-4677-8BDE-987AEDC975C9}" destId="{B94E2202-0D45-4983-A50B-14FE7717AE28}" srcOrd="2" destOrd="0" presId="urn:microsoft.com/office/officeart/2005/8/layout/chevron1"/>
    <dgm:cxn modelId="{FFA1077B-5B4A-47DF-A323-1E0FC6AC9665}" type="presParOf" srcId="{B94E2202-0D45-4983-A50B-14FE7717AE28}" destId="{CCD8B933-1C6E-4A6C-B95A-03E5DD7039AA}" srcOrd="0" destOrd="0" presId="urn:microsoft.com/office/officeart/2005/8/layout/chevron1"/>
    <dgm:cxn modelId="{0D102651-73E3-48F1-BE84-3496D01BC21A}" type="presParOf" srcId="{B94E2202-0D45-4983-A50B-14FE7717AE28}" destId="{7CC2A0A0-61F1-44E7-AB15-B5D3D7CB7858}" srcOrd="1" destOrd="0" presId="urn:microsoft.com/office/officeart/2005/8/layout/chevron1"/>
    <dgm:cxn modelId="{C67147B5-EF54-4173-B895-E03712FA21E9}" type="presParOf" srcId="{1D8515CF-26E3-4677-8BDE-987AEDC975C9}" destId="{73777504-C62E-4393-AFB9-A4546F9BCD3F}" srcOrd="3" destOrd="0" presId="urn:microsoft.com/office/officeart/2005/8/layout/chevron1"/>
    <dgm:cxn modelId="{0FFCF24E-2929-4D89-8FDC-6FC7545817F0}" type="presParOf" srcId="{1D8515CF-26E3-4677-8BDE-987AEDC975C9}" destId="{62251E1D-9A3F-4B00-84CE-4B2724631198}" srcOrd="4" destOrd="0" presId="urn:microsoft.com/office/officeart/2005/8/layout/chevron1"/>
    <dgm:cxn modelId="{5F3247D9-1602-4FB4-A8F1-F17D4A92758E}" type="presParOf" srcId="{62251E1D-9A3F-4B00-84CE-4B2724631198}" destId="{82402EB4-A6FF-4539-99B5-7A51FF87249E}" srcOrd="0" destOrd="0" presId="urn:microsoft.com/office/officeart/2005/8/layout/chevron1"/>
    <dgm:cxn modelId="{0875F1D0-AD27-4E05-BFBD-4336DC5F8BF1}" type="presParOf" srcId="{62251E1D-9A3F-4B00-84CE-4B2724631198}" destId="{A2A0D150-E356-460D-A951-D7C0BE054D92}"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9D5B95-5767-4F01-B505-EE2C8BFF992C}" type="doc">
      <dgm:prSet loTypeId="urn:microsoft.com/office/officeart/2005/8/layout/hProcess7" loCatId="list" qsTypeId="urn:microsoft.com/office/officeart/2005/8/quickstyle/simple1" qsCatId="simple" csTypeId="urn:microsoft.com/office/officeart/2005/8/colors/accent0_2" csCatId="mainScheme" phldr="1"/>
      <dgm:spPr/>
      <dgm:t>
        <a:bodyPr/>
        <a:lstStyle/>
        <a:p>
          <a:endParaRPr lang="pl-PL"/>
        </a:p>
      </dgm:t>
    </dgm:pt>
    <dgm:pt modelId="{8C579CC1-9620-4188-AA25-B6826A63147B}">
      <dgm:prSet phldrT="[Tekst]" custT="1"/>
      <dgm:spPr/>
      <dgm:t>
        <a:bodyPr/>
        <a:lstStyle/>
        <a:p>
          <a:r>
            <a:rPr lang="pl-PL" sz="2800" b="1" dirty="0" smtClean="0"/>
            <a:t>Warunki przystąpienia</a:t>
          </a:r>
          <a:endParaRPr lang="pl-PL" sz="2800" b="1" dirty="0"/>
        </a:p>
      </dgm:t>
    </dgm:pt>
    <dgm:pt modelId="{CAB16F1E-8004-4D97-958F-26B8DAD3B339}" type="parTrans" cxnId="{63A84D26-ECCE-426C-8186-FD19BC614980}">
      <dgm:prSet/>
      <dgm:spPr/>
      <dgm:t>
        <a:bodyPr/>
        <a:lstStyle/>
        <a:p>
          <a:endParaRPr lang="pl-PL"/>
        </a:p>
      </dgm:t>
    </dgm:pt>
    <dgm:pt modelId="{9B9650DD-7076-4A6D-8218-E9320B68B9CC}" type="sibTrans" cxnId="{63A84D26-ECCE-426C-8186-FD19BC614980}">
      <dgm:prSet/>
      <dgm:spPr/>
      <dgm:t>
        <a:bodyPr/>
        <a:lstStyle/>
        <a:p>
          <a:endParaRPr lang="pl-PL"/>
        </a:p>
      </dgm:t>
    </dgm:pt>
    <dgm:pt modelId="{7D4265F4-CC18-45F3-B3A0-35A9FF1F5F39}">
      <dgm:prSet phldrT="[Tekst]" custT="1"/>
      <dgm:spPr/>
      <dgm:t>
        <a:bodyPr anchor="t"/>
        <a:lstStyle/>
        <a:p>
          <a:r>
            <a:rPr lang="pl-PL" sz="1200" dirty="0" smtClean="0">
              <a:latin typeface="+mn-lt"/>
            </a:rPr>
            <a:t> </a:t>
          </a:r>
          <a:r>
            <a:rPr lang="pl-PL" sz="1200" dirty="0" smtClean="0">
              <a:latin typeface="Times New Roman"/>
              <a:cs typeface="Times New Roman"/>
            </a:rPr>
            <a:t>◦ </a:t>
          </a:r>
          <a:r>
            <a:rPr lang="pl-PL" sz="1200" dirty="0" smtClean="0">
              <a:solidFill>
                <a:schemeClr val="tx1"/>
              </a:solidFill>
              <a:latin typeface="+mn-lt"/>
            </a:rPr>
            <a:t>Producent sprzedał świnie z przeznaczeniem do uboju w okresie od dnia </a:t>
          </a:r>
          <a:r>
            <a:rPr lang="pl-PL" sz="1200" b="1" dirty="0" smtClean="0">
              <a:solidFill>
                <a:srgbClr val="0000FF"/>
              </a:solidFill>
              <a:latin typeface="+mn-lt"/>
            </a:rPr>
            <a:t>1 września 2016 r. </a:t>
          </a:r>
          <a:br>
            <a:rPr lang="pl-PL" sz="1200" b="1" dirty="0" smtClean="0">
              <a:solidFill>
                <a:srgbClr val="0000FF"/>
              </a:solidFill>
              <a:latin typeface="+mn-lt"/>
            </a:rPr>
          </a:br>
          <a:r>
            <a:rPr lang="pl-PL" sz="1200" b="0" dirty="0" smtClean="0">
              <a:solidFill>
                <a:srgbClr val="0000FF"/>
              </a:solidFill>
              <a:latin typeface="+mn-lt"/>
            </a:rPr>
            <a:t>do dnia </a:t>
          </a:r>
          <a:r>
            <a:rPr lang="pl-PL" sz="1200" b="1" dirty="0" smtClean="0">
              <a:solidFill>
                <a:srgbClr val="0000FF"/>
              </a:solidFill>
              <a:latin typeface="+mn-lt"/>
            </a:rPr>
            <a:t>30 czerwca 2017 r.,</a:t>
          </a:r>
          <a:endParaRPr lang="pl-PL" sz="1200" b="1" dirty="0">
            <a:solidFill>
              <a:schemeClr val="tx1"/>
            </a:solidFill>
            <a:latin typeface="+mn-lt"/>
          </a:endParaRPr>
        </a:p>
      </dgm:t>
    </dgm:pt>
    <dgm:pt modelId="{1106F07E-2748-4FC1-80FE-B1F361269900}" type="parTrans" cxnId="{6FF2C083-0F33-412A-8908-F36B112FD906}">
      <dgm:prSet/>
      <dgm:spPr/>
      <dgm:t>
        <a:bodyPr/>
        <a:lstStyle/>
        <a:p>
          <a:endParaRPr lang="pl-PL"/>
        </a:p>
      </dgm:t>
    </dgm:pt>
    <dgm:pt modelId="{7BD3C05D-F28E-471D-8689-B06D2765EDD0}" type="sibTrans" cxnId="{6FF2C083-0F33-412A-8908-F36B112FD906}">
      <dgm:prSet/>
      <dgm:spPr/>
      <dgm:t>
        <a:bodyPr/>
        <a:lstStyle/>
        <a:p>
          <a:endParaRPr lang="pl-PL"/>
        </a:p>
      </dgm:t>
    </dgm:pt>
    <dgm:pt modelId="{EA9EBA63-BDDC-4E99-9408-78D4DCE73BCA}">
      <dgm:prSet phldrT="[Tekst]" custT="1"/>
      <dgm:spPr/>
      <dgm:t>
        <a:bodyPr/>
        <a:lstStyle/>
        <a:p>
          <a:r>
            <a:rPr lang="pl-PL" sz="3200" b="1" dirty="0" smtClean="0"/>
            <a:t>Zobowiązania    </a:t>
          </a:r>
          <a:endParaRPr lang="pl-PL" sz="3200" b="1" dirty="0"/>
        </a:p>
      </dgm:t>
    </dgm:pt>
    <dgm:pt modelId="{67C1CB00-5B45-4F21-B2C6-BEC2CC351703}" type="parTrans" cxnId="{F9872140-9F3E-48DC-801D-B01B05A3FEED}">
      <dgm:prSet/>
      <dgm:spPr/>
      <dgm:t>
        <a:bodyPr/>
        <a:lstStyle/>
        <a:p>
          <a:endParaRPr lang="pl-PL"/>
        </a:p>
      </dgm:t>
    </dgm:pt>
    <dgm:pt modelId="{9E69C2A1-A4F4-4C1A-A857-A1F07500E0D3}" type="sibTrans" cxnId="{F9872140-9F3E-48DC-801D-B01B05A3FEED}">
      <dgm:prSet/>
      <dgm:spPr/>
      <dgm:t>
        <a:bodyPr/>
        <a:lstStyle/>
        <a:p>
          <a:endParaRPr lang="pl-PL"/>
        </a:p>
      </dgm:t>
    </dgm:pt>
    <dgm:pt modelId="{D0DE67D5-3F8C-4A51-9EFA-E3BFEE729E9B}">
      <dgm:prSet phldrT="[Tekst]" custT="1"/>
      <dgm:spPr/>
      <dgm:t>
        <a:bodyPr/>
        <a:lstStyle/>
        <a:p>
          <a:r>
            <a:rPr lang="pl-PL" sz="1200" dirty="0" smtClean="0">
              <a:solidFill>
                <a:schemeClr val="tx1"/>
              </a:solidFill>
              <a:latin typeface="Times New Roman"/>
              <a:cs typeface="Times New Roman"/>
            </a:rPr>
            <a:t>◦ </a:t>
          </a:r>
          <a:r>
            <a:rPr lang="pl-PL" sz="1800" dirty="0" smtClean="0">
              <a:solidFill>
                <a:schemeClr val="tx1"/>
              </a:solidFill>
            </a:rPr>
            <a:t>W okresie od dnia 1 stycznia 2017 r. do dnia 31 lipca 2017 r. sprzeda z przeznaczeniem do uboju świnie objęte kodem CN 0103 92 19 lub lochy objęte kodem CN 0103 92 11 </a:t>
          </a:r>
          <a:r>
            <a:rPr lang="pl-PL" sz="1800" b="1" dirty="0" smtClean="0">
              <a:solidFill>
                <a:srgbClr val="0000FF"/>
              </a:solidFill>
            </a:rPr>
            <a:t>w liczbie nie większej niż liczba świń </a:t>
          </a:r>
          <a:r>
            <a:rPr lang="pl-PL" sz="1800" dirty="0" smtClean="0">
              <a:solidFill>
                <a:schemeClr val="tx1"/>
              </a:solidFill>
            </a:rPr>
            <a:t>sprzedanych przez tego producenta w okresie od dnia 1 stycznia 2016 r. do dnia 31 lipca 2016 r</a:t>
          </a:r>
          <a:endParaRPr lang="pl-PL" sz="1800" dirty="0">
            <a:solidFill>
              <a:schemeClr val="tx1"/>
            </a:solidFill>
          </a:endParaRPr>
        </a:p>
      </dgm:t>
    </dgm:pt>
    <dgm:pt modelId="{ADBD1362-5992-4467-99E4-7E10DAEDD644}" type="parTrans" cxnId="{4C6D6E9E-1C28-4843-AC69-2F59F56EA301}">
      <dgm:prSet/>
      <dgm:spPr/>
      <dgm:t>
        <a:bodyPr/>
        <a:lstStyle/>
        <a:p>
          <a:endParaRPr lang="pl-PL"/>
        </a:p>
      </dgm:t>
    </dgm:pt>
    <dgm:pt modelId="{0126CF09-9E1B-4D44-9C9A-4D36E8D42F1E}" type="sibTrans" cxnId="{4C6D6E9E-1C28-4843-AC69-2F59F56EA301}">
      <dgm:prSet/>
      <dgm:spPr/>
      <dgm:t>
        <a:bodyPr/>
        <a:lstStyle/>
        <a:p>
          <a:endParaRPr lang="pl-PL"/>
        </a:p>
      </dgm:t>
    </dgm:pt>
    <dgm:pt modelId="{60794510-30EA-4890-A1C0-5E67B329DF25}">
      <dgm:prSet custT="1"/>
      <dgm:spPr/>
      <dgm:t>
        <a:bodyPr anchor="t"/>
        <a:lstStyle/>
        <a:p>
          <a:r>
            <a:rPr lang="pl-PL" sz="1200" dirty="0" smtClean="0">
              <a:solidFill>
                <a:schemeClr val="tx1"/>
              </a:solidFill>
              <a:latin typeface="Times New Roman"/>
              <a:cs typeface="Times New Roman"/>
            </a:rPr>
            <a:t>◦ </a:t>
          </a:r>
          <a:r>
            <a:rPr lang="pl-PL" sz="1200" dirty="0" smtClean="0">
              <a:solidFill>
                <a:schemeClr val="tx1"/>
              </a:solidFill>
              <a:latin typeface="+mn-lt"/>
            </a:rPr>
            <a:t>Producent sprzedał świnie  z przeznaczeniem do uboju od dnia, w którym obszar, na którym położona jest siedziba stada producenta świń, został objęty częścią </a:t>
          </a:r>
          <a:r>
            <a:rPr lang="pl-PL" sz="1200" b="1" dirty="0" smtClean="0">
              <a:solidFill>
                <a:srgbClr val="C00000"/>
              </a:solidFill>
              <a:latin typeface="+mn-lt"/>
            </a:rPr>
            <a:t>II lub III załącznika </a:t>
          </a:r>
          <a:r>
            <a:rPr lang="pl-PL" sz="1200" dirty="0" smtClean="0">
              <a:solidFill>
                <a:schemeClr val="tx1"/>
              </a:solidFill>
              <a:latin typeface="+mn-lt"/>
            </a:rPr>
            <a:t>do Decyzji wykonawczej Komisji 2014/709/UE, jednak nie później </a:t>
          </a:r>
          <a:r>
            <a:rPr lang="pl-PL" sz="1200" b="1" dirty="0" smtClean="0">
              <a:solidFill>
                <a:srgbClr val="C00000"/>
              </a:solidFill>
              <a:latin typeface="+mn-lt"/>
            </a:rPr>
            <a:t>niż w ciągu 60 dni </a:t>
          </a:r>
          <a:r>
            <a:rPr lang="pl-PL" sz="1200" dirty="0" smtClean="0">
              <a:solidFill>
                <a:schemeClr val="tx1"/>
              </a:solidFill>
              <a:latin typeface="+mn-lt"/>
            </a:rPr>
            <a:t>od dnia:</a:t>
          </a:r>
        </a:p>
        <a:p>
          <a:r>
            <a:rPr lang="pl-PL" sz="1100" dirty="0" smtClean="0">
              <a:solidFill>
                <a:schemeClr val="tx1"/>
              </a:solidFill>
              <a:latin typeface="+mn-lt"/>
            </a:rPr>
            <a:t>       </a:t>
          </a:r>
          <a:r>
            <a:rPr lang="pl-PL" sz="1100" dirty="0" smtClean="0">
              <a:solidFill>
                <a:schemeClr val="tx1"/>
              </a:solidFill>
              <a:latin typeface="Times New Roman"/>
              <a:cs typeface="Times New Roman"/>
            </a:rPr>
            <a:t>◦ </a:t>
          </a:r>
          <a:r>
            <a:rPr lang="pl-PL" sz="1100" dirty="0" smtClean="0">
              <a:solidFill>
                <a:schemeClr val="tx1"/>
              </a:solidFill>
              <a:latin typeface="+mn-lt"/>
            </a:rPr>
            <a:t>w którym obszar znajdujący się na terytorium Polski, na którym położona jest siedziba stada, został wyłączony z części II lub III załącznika,</a:t>
          </a:r>
        </a:p>
        <a:p>
          <a:r>
            <a:rPr lang="pl-PL" sz="1100" dirty="0" smtClean="0">
              <a:solidFill>
                <a:schemeClr val="tx1"/>
              </a:solidFill>
              <a:latin typeface="+mn-lt"/>
            </a:rPr>
            <a:t>      </a:t>
          </a:r>
          <a:r>
            <a:rPr lang="pl-PL" sz="1100" dirty="0" smtClean="0">
              <a:solidFill>
                <a:schemeClr val="tx1"/>
              </a:solidFill>
              <a:latin typeface="Times New Roman"/>
              <a:cs typeface="Times New Roman"/>
            </a:rPr>
            <a:t>◦ </a:t>
          </a:r>
          <a:r>
            <a:rPr lang="pl-PL" sz="1100" dirty="0" smtClean="0">
              <a:solidFill>
                <a:schemeClr val="tx1"/>
              </a:solidFill>
              <a:latin typeface="+mn-lt"/>
            </a:rPr>
            <a:t>uchylenia Decyzji wykonawczej Komisji (UE) 2016/1367 z dnia 10 sierpnia 2016 r. dotyczącej niektórych środków ochronnych w odniesieniu do afrykańskiego pomoru świń w Polsce lub Decyzji wykonawczej Komisji (UE) 2016/1406 z dnia 22 sierpnia 2016 r. dotyczącej niektórych środków ochronnych w odniesieniu do afrykańskiego pomoru świń w Polsce i uchylającej decyzję wykonawczą (UE) 2016/1367</a:t>
          </a:r>
          <a:r>
            <a:rPr lang="pl-PL" sz="1050" dirty="0" smtClean="0">
              <a:latin typeface="+mn-lt"/>
            </a:rPr>
            <a:t>. </a:t>
          </a:r>
          <a:endParaRPr lang="pl-PL" sz="1050" dirty="0">
            <a:latin typeface="+mn-lt"/>
          </a:endParaRPr>
        </a:p>
      </dgm:t>
    </dgm:pt>
    <dgm:pt modelId="{8B1A7E3F-539F-4D7D-BD02-251FF481C04B}" type="parTrans" cxnId="{E86F851F-96EE-4FB6-B06A-B28712B4D6F9}">
      <dgm:prSet/>
      <dgm:spPr/>
      <dgm:t>
        <a:bodyPr/>
        <a:lstStyle/>
        <a:p>
          <a:endParaRPr lang="pl-PL"/>
        </a:p>
      </dgm:t>
    </dgm:pt>
    <dgm:pt modelId="{1A2AE940-3485-4AAB-8B1D-CAF2457C1233}" type="sibTrans" cxnId="{E86F851F-96EE-4FB6-B06A-B28712B4D6F9}">
      <dgm:prSet/>
      <dgm:spPr/>
      <dgm:t>
        <a:bodyPr/>
        <a:lstStyle/>
        <a:p>
          <a:endParaRPr lang="pl-PL"/>
        </a:p>
      </dgm:t>
    </dgm:pt>
    <dgm:pt modelId="{92C6AA66-4F84-4D6E-928A-DFCB6BE69D83}">
      <dgm:prSet custT="1"/>
      <dgm:spPr/>
      <dgm:t>
        <a:bodyPr anchor="t"/>
        <a:lstStyle/>
        <a:p>
          <a:r>
            <a:rPr lang="pl-PL" sz="1200" dirty="0" smtClean="0">
              <a:solidFill>
                <a:schemeClr val="tx1"/>
              </a:solidFill>
              <a:latin typeface="Times New Roman"/>
              <a:cs typeface="Times New Roman"/>
            </a:rPr>
            <a:t>◦ </a:t>
          </a:r>
          <a:r>
            <a:rPr lang="pl-PL" sz="1200" dirty="0" smtClean="0">
              <a:solidFill>
                <a:schemeClr val="tx1"/>
              </a:solidFill>
              <a:latin typeface="+mn-lt"/>
            </a:rPr>
            <a:t>Producent </a:t>
          </a:r>
          <a:r>
            <a:rPr lang="pl-PL" sz="1200" b="1" dirty="0" smtClean="0">
              <a:solidFill>
                <a:srgbClr val="C00000"/>
              </a:solidFill>
              <a:latin typeface="+mn-lt"/>
            </a:rPr>
            <a:t>utrzymywał </a:t>
          </a:r>
          <a:r>
            <a:rPr lang="pl-PL" sz="1200" dirty="0" smtClean="0">
              <a:solidFill>
                <a:schemeClr val="tx1"/>
              </a:solidFill>
              <a:latin typeface="+mn-lt"/>
            </a:rPr>
            <a:t>świnie w siedzibie stada,  co najmniej przez okres </a:t>
          </a:r>
          <a:r>
            <a:rPr lang="pl-PL" sz="1200" b="1" dirty="0" smtClean="0">
              <a:solidFill>
                <a:srgbClr val="C00000"/>
              </a:solidFill>
              <a:latin typeface="+mn-lt"/>
            </a:rPr>
            <a:t>60 dni </a:t>
          </a:r>
          <a:r>
            <a:rPr lang="pl-PL" sz="1200" dirty="0" smtClean="0">
              <a:solidFill>
                <a:schemeClr val="tx1"/>
              </a:solidFill>
              <a:latin typeface="+mn-lt"/>
            </a:rPr>
            <a:t>poprzedzających dzień ich sprzedaży z przeznaczeniem </a:t>
          </a:r>
          <a:br>
            <a:rPr lang="pl-PL" sz="1200" dirty="0" smtClean="0">
              <a:solidFill>
                <a:schemeClr val="tx1"/>
              </a:solidFill>
              <a:latin typeface="+mn-lt"/>
            </a:rPr>
          </a:br>
          <a:r>
            <a:rPr lang="pl-PL" sz="1200" dirty="0" smtClean="0">
              <a:solidFill>
                <a:schemeClr val="tx1"/>
              </a:solidFill>
              <a:latin typeface="+mn-lt"/>
            </a:rPr>
            <a:t>do uboju,</a:t>
          </a:r>
          <a:endParaRPr lang="pl-PL" sz="1200" dirty="0">
            <a:solidFill>
              <a:schemeClr val="tx1"/>
            </a:solidFill>
            <a:latin typeface="+mn-lt"/>
          </a:endParaRPr>
        </a:p>
      </dgm:t>
    </dgm:pt>
    <dgm:pt modelId="{2A65C120-D979-4F00-88A6-40181E1383B0}" type="parTrans" cxnId="{0B5820E9-6509-4888-8D3C-A784BD46230C}">
      <dgm:prSet/>
      <dgm:spPr/>
      <dgm:t>
        <a:bodyPr/>
        <a:lstStyle/>
        <a:p>
          <a:endParaRPr lang="pl-PL"/>
        </a:p>
      </dgm:t>
    </dgm:pt>
    <dgm:pt modelId="{53A2FCE7-4154-4D39-97D1-5E62AA9CCF20}" type="sibTrans" cxnId="{0B5820E9-6509-4888-8D3C-A784BD46230C}">
      <dgm:prSet/>
      <dgm:spPr/>
      <dgm:t>
        <a:bodyPr/>
        <a:lstStyle/>
        <a:p>
          <a:endParaRPr lang="pl-PL"/>
        </a:p>
      </dgm:t>
    </dgm:pt>
    <dgm:pt modelId="{3752AA46-6FC6-4BBB-8F01-2FDA2334DB3E}" type="pres">
      <dgm:prSet presAssocID="{FF9D5B95-5767-4F01-B505-EE2C8BFF992C}" presName="Name0" presStyleCnt="0">
        <dgm:presLayoutVars>
          <dgm:dir/>
          <dgm:animLvl val="lvl"/>
          <dgm:resizeHandles val="exact"/>
        </dgm:presLayoutVars>
      </dgm:prSet>
      <dgm:spPr/>
      <dgm:t>
        <a:bodyPr/>
        <a:lstStyle/>
        <a:p>
          <a:endParaRPr lang="pl-PL"/>
        </a:p>
      </dgm:t>
    </dgm:pt>
    <dgm:pt modelId="{9598E391-F48A-4D16-8A43-F4BFDF1E19BA}" type="pres">
      <dgm:prSet presAssocID="{8C579CC1-9620-4188-AA25-B6826A63147B}" presName="compositeNode" presStyleCnt="0">
        <dgm:presLayoutVars>
          <dgm:bulletEnabled val="1"/>
        </dgm:presLayoutVars>
      </dgm:prSet>
      <dgm:spPr/>
      <dgm:t>
        <a:bodyPr/>
        <a:lstStyle/>
        <a:p>
          <a:endParaRPr lang="pl-PL"/>
        </a:p>
      </dgm:t>
    </dgm:pt>
    <dgm:pt modelId="{5EC4E711-0640-4348-A8E9-B08597F929FF}" type="pres">
      <dgm:prSet presAssocID="{8C579CC1-9620-4188-AA25-B6826A63147B}" presName="bgRect" presStyleLbl="node1" presStyleIdx="0" presStyleCnt="2" custLinFactNeighborX="-202"/>
      <dgm:spPr/>
      <dgm:t>
        <a:bodyPr/>
        <a:lstStyle/>
        <a:p>
          <a:endParaRPr lang="pl-PL"/>
        </a:p>
      </dgm:t>
    </dgm:pt>
    <dgm:pt modelId="{AF4A3837-FFF2-4437-829C-77AF3BF77143}" type="pres">
      <dgm:prSet presAssocID="{8C579CC1-9620-4188-AA25-B6826A63147B}" presName="parentNode" presStyleLbl="node1" presStyleIdx="0" presStyleCnt="2">
        <dgm:presLayoutVars>
          <dgm:chMax val="0"/>
          <dgm:bulletEnabled val="1"/>
        </dgm:presLayoutVars>
      </dgm:prSet>
      <dgm:spPr/>
      <dgm:t>
        <a:bodyPr/>
        <a:lstStyle/>
        <a:p>
          <a:endParaRPr lang="pl-PL"/>
        </a:p>
      </dgm:t>
    </dgm:pt>
    <dgm:pt modelId="{84C6B890-CBC1-4BD4-8A8E-7D0827C9430C}" type="pres">
      <dgm:prSet presAssocID="{8C579CC1-9620-4188-AA25-B6826A63147B}" presName="childNode" presStyleLbl="node1" presStyleIdx="0" presStyleCnt="2">
        <dgm:presLayoutVars>
          <dgm:bulletEnabled val="1"/>
        </dgm:presLayoutVars>
      </dgm:prSet>
      <dgm:spPr/>
      <dgm:t>
        <a:bodyPr/>
        <a:lstStyle/>
        <a:p>
          <a:endParaRPr lang="pl-PL"/>
        </a:p>
      </dgm:t>
    </dgm:pt>
    <dgm:pt modelId="{45E3CA2D-F2B6-48D0-BD0E-D19A645D8BA1}" type="pres">
      <dgm:prSet presAssocID="{9B9650DD-7076-4A6D-8218-E9320B68B9CC}" presName="hSp" presStyleCnt="0"/>
      <dgm:spPr/>
      <dgm:t>
        <a:bodyPr/>
        <a:lstStyle/>
        <a:p>
          <a:endParaRPr lang="pl-PL"/>
        </a:p>
      </dgm:t>
    </dgm:pt>
    <dgm:pt modelId="{413E6432-D90B-4390-AA79-2BA2FA38DAF8}" type="pres">
      <dgm:prSet presAssocID="{9B9650DD-7076-4A6D-8218-E9320B68B9CC}" presName="vProcSp" presStyleCnt="0"/>
      <dgm:spPr/>
      <dgm:t>
        <a:bodyPr/>
        <a:lstStyle/>
        <a:p>
          <a:endParaRPr lang="pl-PL"/>
        </a:p>
      </dgm:t>
    </dgm:pt>
    <dgm:pt modelId="{F68D954C-0E87-43AD-A06A-BA51CBF97FE9}" type="pres">
      <dgm:prSet presAssocID="{9B9650DD-7076-4A6D-8218-E9320B68B9CC}" presName="vSp1" presStyleCnt="0"/>
      <dgm:spPr/>
      <dgm:t>
        <a:bodyPr/>
        <a:lstStyle/>
        <a:p>
          <a:endParaRPr lang="pl-PL"/>
        </a:p>
      </dgm:t>
    </dgm:pt>
    <dgm:pt modelId="{5736127D-ED45-4BB6-89F5-2C3F37799F9F}" type="pres">
      <dgm:prSet presAssocID="{9B9650DD-7076-4A6D-8218-E9320B68B9CC}" presName="simulatedConn" presStyleLbl="solidFgAcc1" presStyleIdx="0" presStyleCnt="1"/>
      <dgm:spPr/>
      <dgm:t>
        <a:bodyPr/>
        <a:lstStyle/>
        <a:p>
          <a:endParaRPr lang="pl-PL"/>
        </a:p>
      </dgm:t>
    </dgm:pt>
    <dgm:pt modelId="{896485C3-170E-4EBB-B7B9-C337E5A82D20}" type="pres">
      <dgm:prSet presAssocID="{9B9650DD-7076-4A6D-8218-E9320B68B9CC}" presName="vSp2" presStyleCnt="0"/>
      <dgm:spPr/>
      <dgm:t>
        <a:bodyPr/>
        <a:lstStyle/>
        <a:p>
          <a:endParaRPr lang="pl-PL"/>
        </a:p>
      </dgm:t>
    </dgm:pt>
    <dgm:pt modelId="{1420828D-2133-446A-A837-D6838B5DFD40}" type="pres">
      <dgm:prSet presAssocID="{9B9650DD-7076-4A6D-8218-E9320B68B9CC}" presName="sibTrans" presStyleCnt="0"/>
      <dgm:spPr/>
      <dgm:t>
        <a:bodyPr/>
        <a:lstStyle/>
        <a:p>
          <a:endParaRPr lang="pl-PL"/>
        </a:p>
      </dgm:t>
    </dgm:pt>
    <dgm:pt modelId="{66046BE9-D678-4086-B7B3-F3D3229522F0}" type="pres">
      <dgm:prSet presAssocID="{EA9EBA63-BDDC-4E99-9408-78D4DCE73BCA}" presName="compositeNode" presStyleCnt="0">
        <dgm:presLayoutVars>
          <dgm:bulletEnabled val="1"/>
        </dgm:presLayoutVars>
      </dgm:prSet>
      <dgm:spPr/>
      <dgm:t>
        <a:bodyPr/>
        <a:lstStyle/>
        <a:p>
          <a:endParaRPr lang="pl-PL"/>
        </a:p>
      </dgm:t>
    </dgm:pt>
    <dgm:pt modelId="{39A11B99-D21F-4DB9-8BBC-27F0892E3363}" type="pres">
      <dgm:prSet presAssocID="{EA9EBA63-BDDC-4E99-9408-78D4DCE73BCA}" presName="bgRect" presStyleLbl="node1" presStyleIdx="1" presStyleCnt="2" custLinFactNeighborX="39" custLinFactNeighborY="0"/>
      <dgm:spPr/>
      <dgm:t>
        <a:bodyPr/>
        <a:lstStyle/>
        <a:p>
          <a:endParaRPr lang="pl-PL"/>
        </a:p>
      </dgm:t>
    </dgm:pt>
    <dgm:pt modelId="{D376EC48-5455-49D3-941E-2E1144BA0FD6}" type="pres">
      <dgm:prSet presAssocID="{EA9EBA63-BDDC-4E99-9408-78D4DCE73BCA}" presName="parentNode" presStyleLbl="node1" presStyleIdx="1" presStyleCnt="2">
        <dgm:presLayoutVars>
          <dgm:chMax val="0"/>
          <dgm:bulletEnabled val="1"/>
        </dgm:presLayoutVars>
      </dgm:prSet>
      <dgm:spPr/>
      <dgm:t>
        <a:bodyPr/>
        <a:lstStyle/>
        <a:p>
          <a:endParaRPr lang="pl-PL"/>
        </a:p>
      </dgm:t>
    </dgm:pt>
    <dgm:pt modelId="{81E75EC8-BEBE-48F9-8C9B-869BABE94E9B}" type="pres">
      <dgm:prSet presAssocID="{EA9EBA63-BDDC-4E99-9408-78D4DCE73BCA}" presName="childNode" presStyleLbl="node1" presStyleIdx="1" presStyleCnt="2">
        <dgm:presLayoutVars>
          <dgm:bulletEnabled val="1"/>
        </dgm:presLayoutVars>
      </dgm:prSet>
      <dgm:spPr/>
      <dgm:t>
        <a:bodyPr/>
        <a:lstStyle/>
        <a:p>
          <a:endParaRPr lang="pl-PL"/>
        </a:p>
      </dgm:t>
    </dgm:pt>
  </dgm:ptLst>
  <dgm:cxnLst>
    <dgm:cxn modelId="{6C2F793A-0ECA-4386-BAAD-FD423D29EEF6}" type="presOf" srcId="{8C579CC1-9620-4188-AA25-B6826A63147B}" destId="{5EC4E711-0640-4348-A8E9-B08597F929FF}" srcOrd="0" destOrd="0" presId="urn:microsoft.com/office/officeart/2005/8/layout/hProcess7"/>
    <dgm:cxn modelId="{AF1A443B-80AE-469B-827D-34A93823A0C5}" type="presOf" srcId="{60794510-30EA-4890-A1C0-5E67B329DF25}" destId="{84C6B890-CBC1-4BD4-8A8E-7D0827C9430C}" srcOrd="0" destOrd="2" presId="urn:microsoft.com/office/officeart/2005/8/layout/hProcess7"/>
    <dgm:cxn modelId="{0B5820E9-6509-4888-8D3C-A784BD46230C}" srcId="{8C579CC1-9620-4188-AA25-B6826A63147B}" destId="{92C6AA66-4F84-4D6E-928A-DFCB6BE69D83}" srcOrd="1" destOrd="0" parTransId="{2A65C120-D979-4F00-88A6-40181E1383B0}" sibTransId="{53A2FCE7-4154-4D39-97D1-5E62AA9CCF20}"/>
    <dgm:cxn modelId="{AEB05A61-C14A-41D5-9B84-E71A9A971B5D}" type="presOf" srcId="{D0DE67D5-3F8C-4A51-9EFA-E3BFEE729E9B}" destId="{81E75EC8-BEBE-48F9-8C9B-869BABE94E9B}" srcOrd="0" destOrd="0" presId="urn:microsoft.com/office/officeart/2005/8/layout/hProcess7"/>
    <dgm:cxn modelId="{F1BB1646-C7BC-4855-B627-E62FEEBEB154}" type="presOf" srcId="{8C579CC1-9620-4188-AA25-B6826A63147B}" destId="{AF4A3837-FFF2-4437-829C-77AF3BF77143}" srcOrd="1" destOrd="0" presId="urn:microsoft.com/office/officeart/2005/8/layout/hProcess7"/>
    <dgm:cxn modelId="{F9872140-9F3E-48DC-801D-B01B05A3FEED}" srcId="{FF9D5B95-5767-4F01-B505-EE2C8BFF992C}" destId="{EA9EBA63-BDDC-4E99-9408-78D4DCE73BCA}" srcOrd="1" destOrd="0" parTransId="{67C1CB00-5B45-4F21-B2C6-BEC2CC351703}" sibTransId="{9E69C2A1-A4F4-4C1A-A857-A1F07500E0D3}"/>
    <dgm:cxn modelId="{883F4480-9D98-4C1B-BB3B-D3ECFF19A82D}" type="presOf" srcId="{FF9D5B95-5767-4F01-B505-EE2C8BFF992C}" destId="{3752AA46-6FC6-4BBB-8F01-2FDA2334DB3E}" srcOrd="0" destOrd="0" presId="urn:microsoft.com/office/officeart/2005/8/layout/hProcess7"/>
    <dgm:cxn modelId="{BED4DC3A-6048-4C92-A8C9-5B824E2A9BF6}" type="presOf" srcId="{7D4265F4-CC18-45F3-B3A0-35A9FF1F5F39}" destId="{84C6B890-CBC1-4BD4-8A8E-7D0827C9430C}" srcOrd="0" destOrd="0" presId="urn:microsoft.com/office/officeart/2005/8/layout/hProcess7"/>
    <dgm:cxn modelId="{AAAC7BFC-84A9-469A-BFB1-A655071BCEEF}" type="presOf" srcId="{EA9EBA63-BDDC-4E99-9408-78D4DCE73BCA}" destId="{D376EC48-5455-49D3-941E-2E1144BA0FD6}" srcOrd="1" destOrd="0" presId="urn:microsoft.com/office/officeart/2005/8/layout/hProcess7"/>
    <dgm:cxn modelId="{63A84D26-ECCE-426C-8186-FD19BC614980}" srcId="{FF9D5B95-5767-4F01-B505-EE2C8BFF992C}" destId="{8C579CC1-9620-4188-AA25-B6826A63147B}" srcOrd="0" destOrd="0" parTransId="{CAB16F1E-8004-4D97-958F-26B8DAD3B339}" sibTransId="{9B9650DD-7076-4A6D-8218-E9320B68B9CC}"/>
    <dgm:cxn modelId="{4C6D6E9E-1C28-4843-AC69-2F59F56EA301}" srcId="{EA9EBA63-BDDC-4E99-9408-78D4DCE73BCA}" destId="{D0DE67D5-3F8C-4A51-9EFA-E3BFEE729E9B}" srcOrd="0" destOrd="0" parTransId="{ADBD1362-5992-4467-99E4-7E10DAEDD644}" sibTransId="{0126CF09-9E1B-4D44-9C9A-4D36E8D42F1E}"/>
    <dgm:cxn modelId="{04C8862E-A1BF-48D0-A19F-0D0557166A96}" type="presOf" srcId="{92C6AA66-4F84-4D6E-928A-DFCB6BE69D83}" destId="{84C6B890-CBC1-4BD4-8A8E-7D0827C9430C}" srcOrd="0" destOrd="1" presId="urn:microsoft.com/office/officeart/2005/8/layout/hProcess7"/>
    <dgm:cxn modelId="{E86F851F-96EE-4FB6-B06A-B28712B4D6F9}" srcId="{8C579CC1-9620-4188-AA25-B6826A63147B}" destId="{60794510-30EA-4890-A1C0-5E67B329DF25}" srcOrd="2" destOrd="0" parTransId="{8B1A7E3F-539F-4D7D-BD02-251FF481C04B}" sibTransId="{1A2AE940-3485-4AAB-8B1D-CAF2457C1233}"/>
    <dgm:cxn modelId="{A358F3BC-9853-495A-BFA2-2CFB423056F1}" type="presOf" srcId="{EA9EBA63-BDDC-4E99-9408-78D4DCE73BCA}" destId="{39A11B99-D21F-4DB9-8BBC-27F0892E3363}" srcOrd="0" destOrd="0" presId="urn:microsoft.com/office/officeart/2005/8/layout/hProcess7"/>
    <dgm:cxn modelId="{6FF2C083-0F33-412A-8908-F36B112FD906}" srcId="{8C579CC1-9620-4188-AA25-B6826A63147B}" destId="{7D4265F4-CC18-45F3-B3A0-35A9FF1F5F39}" srcOrd="0" destOrd="0" parTransId="{1106F07E-2748-4FC1-80FE-B1F361269900}" sibTransId="{7BD3C05D-F28E-471D-8689-B06D2765EDD0}"/>
    <dgm:cxn modelId="{3AF2194D-9C18-4C26-9E8F-253AE04D5E94}" type="presParOf" srcId="{3752AA46-6FC6-4BBB-8F01-2FDA2334DB3E}" destId="{9598E391-F48A-4D16-8A43-F4BFDF1E19BA}" srcOrd="0" destOrd="0" presId="urn:microsoft.com/office/officeart/2005/8/layout/hProcess7"/>
    <dgm:cxn modelId="{F3C06E68-3E26-4D63-8DD8-4AC0CE7A2267}" type="presParOf" srcId="{9598E391-F48A-4D16-8A43-F4BFDF1E19BA}" destId="{5EC4E711-0640-4348-A8E9-B08597F929FF}" srcOrd="0" destOrd="0" presId="urn:microsoft.com/office/officeart/2005/8/layout/hProcess7"/>
    <dgm:cxn modelId="{E9232F7C-EC00-4858-B1B4-6E0475C8F5A3}" type="presParOf" srcId="{9598E391-F48A-4D16-8A43-F4BFDF1E19BA}" destId="{AF4A3837-FFF2-4437-829C-77AF3BF77143}" srcOrd="1" destOrd="0" presId="urn:microsoft.com/office/officeart/2005/8/layout/hProcess7"/>
    <dgm:cxn modelId="{8BFD62B4-5684-4DFE-A7E0-6D91F05C3321}" type="presParOf" srcId="{9598E391-F48A-4D16-8A43-F4BFDF1E19BA}" destId="{84C6B890-CBC1-4BD4-8A8E-7D0827C9430C}" srcOrd="2" destOrd="0" presId="urn:microsoft.com/office/officeart/2005/8/layout/hProcess7"/>
    <dgm:cxn modelId="{438E1969-DC94-4979-A978-F5F52203DDDA}" type="presParOf" srcId="{3752AA46-6FC6-4BBB-8F01-2FDA2334DB3E}" destId="{45E3CA2D-F2B6-48D0-BD0E-D19A645D8BA1}" srcOrd="1" destOrd="0" presId="urn:microsoft.com/office/officeart/2005/8/layout/hProcess7"/>
    <dgm:cxn modelId="{79D54876-CFD2-4984-ACE6-1F08089FEDF3}" type="presParOf" srcId="{3752AA46-6FC6-4BBB-8F01-2FDA2334DB3E}" destId="{413E6432-D90B-4390-AA79-2BA2FA38DAF8}" srcOrd="2" destOrd="0" presId="urn:microsoft.com/office/officeart/2005/8/layout/hProcess7"/>
    <dgm:cxn modelId="{E978502A-99B8-4A77-9210-6FF001CE0544}" type="presParOf" srcId="{413E6432-D90B-4390-AA79-2BA2FA38DAF8}" destId="{F68D954C-0E87-43AD-A06A-BA51CBF97FE9}" srcOrd="0" destOrd="0" presId="urn:microsoft.com/office/officeart/2005/8/layout/hProcess7"/>
    <dgm:cxn modelId="{D4E0EF00-D1DF-4426-9FA1-0F2E0A1E7962}" type="presParOf" srcId="{413E6432-D90B-4390-AA79-2BA2FA38DAF8}" destId="{5736127D-ED45-4BB6-89F5-2C3F37799F9F}" srcOrd="1" destOrd="0" presId="urn:microsoft.com/office/officeart/2005/8/layout/hProcess7"/>
    <dgm:cxn modelId="{B00AE4AD-62EA-46EB-BB6B-E9D398E8214A}" type="presParOf" srcId="{413E6432-D90B-4390-AA79-2BA2FA38DAF8}" destId="{896485C3-170E-4EBB-B7B9-C337E5A82D20}" srcOrd="2" destOrd="0" presId="urn:microsoft.com/office/officeart/2005/8/layout/hProcess7"/>
    <dgm:cxn modelId="{4D18DD23-69C6-4057-9110-3DF638574137}" type="presParOf" srcId="{3752AA46-6FC6-4BBB-8F01-2FDA2334DB3E}" destId="{1420828D-2133-446A-A837-D6838B5DFD40}" srcOrd="3" destOrd="0" presId="urn:microsoft.com/office/officeart/2005/8/layout/hProcess7"/>
    <dgm:cxn modelId="{403D889F-E146-46C0-9FC9-F7FEF5C0916F}" type="presParOf" srcId="{3752AA46-6FC6-4BBB-8F01-2FDA2334DB3E}" destId="{66046BE9-D678-4086-B7B3-F3D3229522F0}" srcOrd="4" destOrd="0" presId="urn:microsoft.com/office/officeart/2005/8/layout/hProcess7"/>
    <dgm:cxn modelId="{BA53603D-1DF0-4E71-A249-3684FAC746A5}" type="presParOf" srcId="{66046BE9-D678-4086-B7B3-F3D3229522F0}" destId="{39A11B99-D21F-4DB9-8BBC-27F0892E3363}" srcOrd="0" destOrd="0" presId="urn:microsoft.com/office/officeart/2005/8/layout/hProcess7"/>
    <dgm:cxn modelId="{133C0575-D1E0-429B-A9A2-CB023646BAEC}" type="presParOf" srcId="{66046BE9-D678-4086-B7B3-F3D3229522F0}" destId="{D376EC48-5455-49D3-941E-2E1144BA0FD6}" srcOrd="1" destOrd="0" presId="urn:microsoft.com/office/officeart/2005/8/layout/hProcess7"/>
    <dgm:cxn modelId="{7F1B4F99-81AE-4360-97AD-8AA5AD601334}" type="presParOf" srcId="{66046BE9-D678-4086-B7B3-F3D3229522F0}" destId="{81E75EC8-BEBE-48F9-8C9B-869BABE94E9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171772-A5CC-4486-9B69-5751B4611050}" type="doc">
      <dgm:prSet loTypeId="urn:microsoft.com/office/officeart/2005/8/layout/vList2" loCatId="list" qsTypeId="urn:microsoft.com/office/officeart/2005/8/quickstyle/simple4" qsCatId="simple" csTypeId="urn:microsoft.com/office/officeart/2005/8/colors/accent0_2" csCatId="mainScheme" phldr="1"/>
      <dgm:spPr/>
      <dgm:t>
        <a:bodyPr/>
        <a:lstStyle/>
        <a:p>
          <a:endParaRPr lang="pl-PL"/>
        </a:p>
      </dgm:t>
    </dgm:pt>
    <dgm:pt modelId="{85A423E0-AB68-4250-AC66-39DE1344D87B}">
      <dgm:prSet custT="1"/>
      <dgm:spPr/>
      <dgm:t>
        <a:bodyPr/>
        <a:lstStyle/>
        <a:p>
          <a:pPr rtl="0"/>
          <a:r>
            <a:rPr lang="pl-PL" sz="2400" b="1" dirty="0" smtClean="0"/>
            <a:t>Pomoc przyznawana jest w odniesieniu do świń:</a:t>
          </a:r>
          <a:endParaRPr lang="pl-PL" sz="2400" b="1" dirty="0"/>
        </a:p>
      </dgm:t>
    </dgm:pt>
    <dgm:pt modelId="{52006C00-C3A7-4523-A409-0907E0523C7C}" type="parTrans" cxnId="{703DBF85-02DC-44F9-97DD-27E19D398651}">
      <dgm:prSet/>
      <dgm:spPr/>
      <dgm:t>
        <a:bodyPr/>
        <a:lstStyle/>
        <a:p>
          <a:endParaRPr lang="pl-PL"/>
        </a:p>
      </dgm:t>
    </dgm:pt>
    <dgm:pt modelId="{16D46D6C-48C2-47A7-9EAA-63615138BD66}" type="sibTrans" cxnId="{703DBF85-02DC-44F9-97DD-27E19D398651}">
      <dgm:prSet/>
      <dgm:spPr/>
      <dgm:t>
        <a:bodyPr/>
        <a:lstStyle/>
        <a:p>
          <a:endParaRPr lang="pl-PL"/>
        </a:p>
      </dgm:t>
    </dgm:pt>
    <dgm:pt modelId="{D78BCC3B-4019-46A3-B829-A55FF1758804}">
      <dgm:prSet custT="1"/>
      <dgm:spPr/>
      <dgm:t>
        <a:bodyPr/>
        <a:lstStyle/>
        <a:p>
          <a:pPr rtl="0"/>
          <a:r>
            <a:rPr lang="pl-PL" sz="1500" dirty="0" smtClean="0"/>
            <a:t>za które producent świń, w okresie od dnia 1 września 2016 r. do dnia 30 czerwca 2017 r., uzyskał cenę sprzedaży wyrażoną w cenie netto masy poubojowej ciepłej tuszy, </a:t>
          </a:r>
          <a:r>
            <a:rPr lang="pl-PL" sz="1500" b="1" dirty="0" smtClean="0">
              <a:solidFill>
                <a:srgbClr val="C00000"/>
              </a:solidFill>
            </a:rPr>
            <a:t>niższą od średniej ceny netto zakupu masy poubojowej ciepłej tuszy świni </a:t>
          </a:r>
          <a:r>
            <a:rPr lang="pl-PL" sz="1500" dirty="0" smtClean="0"/>
            <a:t>dla wszystkich klas według klasyfikacji poubojowej notowanej w regionie, gdzie znajduje się siedziba stada, z której świnie zostały sprzedane oraz w tygodniu, w którym świnie zostały sprzedane, opublikowanej w biuletynie informacyjnym „Rynek mięsa wieprzowego” wydawanym przez </a:t>
          </a:r>
          <a:r>
            <a:rPr lang="pl-PL" sz="1500" dirty="0" err="1" smtClean="0"/>
            <a:t>MRiRW</a:t>
          </a:r>
          <a:r>
            <a:rPr lang="pl-PL" sz="1500" dirty="0" smtClean="0"/>
            <a:t> na podstawie przepisów o rolniczych badaniach rynkowych,</a:t>
          </a:r>
          <a:endParaRPr lang="pl-PL" sz="1500" dirty="0"/>
        </a:p>
      </dgm:t>
    </dgm:pt>
    <dgm:pt modelId="{E32AB29A-2BDC-4BB0-8EF7-00E4890FB4F8}" type="parTrans" cxnId="{C84F694B-EB3A-42DC-A7F8-50481BD59144}">
      <dgm:prSet/>
      <dgm:spPr/>
      <dgm:t>
        <a:bodyPr/>
        <a:lstStyle/>
        <a:p>
          <a:endParaRPr lang="pl-PL"/>
        </a:p>
      </dgm:t>
    </dgm:pt>
    <dgm:pt modelId="{5C5C2E00-278B-4BAD-8F06-5B63A4E1E667}" type="sibTrans" cxnId="{C84F694B-EB3A-42DC-A7F8-50481BD59144}">
      <dgm:prSet/>
      <dgm:spPr/>
      <dgm:t>
        <a:bodyPr/>
        <a:lstStyle/>
        <a:p>
          <a:endParaRPr lang="pl-PL"/>
        </a:p>
      </dgm:t>
    </dgm:pt>
    <dgm:pt modelId="{080C0C15-0195-455D-89EF-823ED2F4DF4F}">
      <dgm:prSet custT="1"/>
      <dgm:spPr/>
      <dgm:t>
        <a:bodyPr/>
        <a:lstStyle/>
        <a:p>
          <a:pPr rtl="0"/>
          <a:r>
            <a:rPr lang="pl-PL" sz="1500" dirty="0" smtClean="0"/>
            <a:t>do których producent świń </a:t>
          </a:r>
          <a:r>
            <a:rPr lang="pl-PL" sz="1500" b="1" dirty="0" smtClean="0">
              <a:solidFill>
                <a:srgbClr val="C00000"/>
              </a:solidFill>
            </a:rPr>
            <a:t>nie otrzymał pomocy finansowej </a:t>
          </a:r>
          <a:r>
            <a:rPr lang="pl-PL" sz="1500" dirty="0" smtClean="0"/>
            <a:t>ze środków pochodzących z budżetu Unii Europejskiej lub ze środków krajowych, lub odszkodowania z tytułu ubezpieczenia.</a:t>
          </a:r>
          <a:endParaRPr lang="pl-PL" sz="1500" dirty="0"/>
        </a:p>
      </dgm:t>
    </dgm:pt>
    <dgm:pt modelId="{1A857990-3CFF-4D0D-89AF-711A45C5166F}" type="parTrans" cxnId="{468BC6E2-C28E-46D3-91C3-4E7744C1AF58}">
      <dgm:prSet/>
      <dgm:spPr/>
      <dgm:t>
        <a:bodyPr/>
        <a:lstStyle/>
        <a:p>
          <a:endParaRPr lang="pl-PL"/>
        </a:p>
      </dgm:t>
    </dgm:pt>
    <dgm:pt modelId="{2CBE074A-6537-4BB7-84AA-58564F7AC45A}" type="sibTrans" cxnId="{468BC6E2-C28E-46D3-91C3-4E7744C1AF58}">
      <dgm:prSet/>
      <dgm:spPr/>
      <dgm:t>
        <a:bodyPr/>
        <a:lstStyle/>
        <a:p>
          <a:endParaRPr lang="pl-PL"/>
        </a:p>
      </dgm:t>
    </dgm:pt>
    <dgm:pt modelId="{75AB5BAF-8938-414F-80F5-6BFBB2755760}">
      <dgm:prSet custT="1"/>
      <dgm:spPr>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dgm:spPr>
      <dgm:t>
        <a:bodyPr/>
        <a:lstStyle/>
        <a:p>
          <a:pPr rtl="0"/>
          <a:r>
            <a:rPr lang="pl-PL" sz="2000" b="1" dirty="0" smtClean="0"/>
            <a:t>Pozostałe ograniczenia</a:t>
          </a:r>
          <a:endParaRPr lang="pl-PL" sz="2000" b="1" dirty="0"/>
        </a:p>
      </dgm:t>
    </dgm:pt>
    <dgm:pt modelId="{F14CC4DA-1F7E-4EFA-9C82-609E8FF0A225}" type="parTrans" cxnId="{5DD75089-D528-4852-BD35-1389BB6B8F44}">
      <dgm:prSet/>
      <dgm:spPr/>
      <dgm:t>
        <a:bodyPr/>
        <a:lstStyle/>
        <a:p>
          <a:endParaRPr lang="pl-PL"/>
        </a:p>
      </dgm:t>
    </dgm:pt>
    <dgm:pt modelId="{E8B61915-1296-495C-BF09-18D9CAD3C46A}" type="sibTrans" cxnId="{5DD75089-D528-4852-BD35-1389BB6B8F44}">
      <dgm:prSet/>
      <dgm:spPr/>
      <dgm:t>
        <a:bodyPr/>
        <a:lstStyle/>
        <a:p>
          <a:endParaRPr lang="pl-PL"/>
        </a:p>
      </dgm:t>
    </dgm:pt>
    <dgm:pt modelId="{ADA15422-0082-4BD0-9118-8E99FBAB421F}">
      <dgm:prSet custT="1"/>
      <dgm:spPr/>
      <dgm:t>
        <a:bodyPr/>
        <a:lstStyle/>
        <a:p>
          <a:pPr rtl="0"/>
          <a:endParaRPr lang="pl-PL" sz="1500" dirty="0"/>
        </a:p>
      </dgm:t>
    </dgm:pt>
    <dgm:pt modelId="{0199CF36-EE36-43D9-9487-E2C3A785DAE7}" type="parTrans" cxnId="{A6AED7E9-7038-4F8D-B51F-EDDF4FD7D377}">
      <dgm:prSet/>
      <dgm:spPr/>
      <dgm:t>
        <a:bodyPr/>
        <a:lstStyle/>
        <a:p>
          <a:endParaRPr lang="pl-PL"/>
        </a:p>
      </dgm:t>
    </dgm:pt>
    <dgm:pt modelId="{4DE27B84-082A-4EBE-BCB6-823B5F5B8C35}" type="sibTrans" cxnId="{A6AED7E9-7038-4F8D-B51F-EDDF4FD7D377}">
      <dgm:prSet/>
      <dgm:spPr/>
      <dgm:t>
        <a:bodyPr/>
        <a:lstStyle/>
        <a:p>
          <a:endParaRPr lang="pl-PL"/>
        </a:p>
      </dgm:t>
    </dgm:pt>
    <dgm:pt modelId="{4E05A6A3-AE90-4AA2-8A64-32084ADE1AB0}">
      <dgm:prSet custT="1"/>
      <dgm:spPr/>
      <dgm:t>
        <a:bodyPr/>
        <a:lstStyle/>
        <a:p>
          <a:r>
            <a:rPr lang="pl-PL" sz="1500" dirty="0" smtClean="0">
              <a:solidFill>
                <a:schemeClr val="tx1"/>
              </a:solidFill>
            </a:rPr>
            <a:t>Gdy producent świń ubiega się o pomoc w odniesieniu do świń sprzedanych w okresie od dnia 1 stycznia 2017 r. do dnia 30 czerwca 2017 r., liczba świń, do której jest udzielana pomoc </a:t>
          </a:r>
          <a:r>
            <a:rPr lang="pl-PL" sz="1500" b="1" dirty="0" smtClean="0">
              <a:solidFill>
                <a:srgbClr val="C00000"/>
              </a:solidFill>
            </a:rPr>
            <a:t>nie może być większa niż liczba świń sprzedanych</a:t>
          </a:r>
          <a:r>
            <a:rPr lang="pl-PL" sz="1500" b="1" dirty="0" smtClean="0">
              <a:solidFill>
                <a:schemeClr val="tx1"/>
              </a:solidFill>
            </a:rPr>
            <a:t> </a:t>
          </a:r>
          <a:r>
            <a:rPr lang="pl-PL" sz="1500" dirty="0" smtClean="0">
              <a:solidFill>
                <a:schemeClr val="tx1"/>
              </a:solidFill>
            </a:rPr>
            <a:t>przez producenta z przeznaczeniem do uboju w okresie od dnia 1 stycznia 2016 r. do dnia 30 czerwca 2016 r., które zostały poddane ubojowi w rzeźni w tym okresie, </a:t>
          </a:r>
          <a:r>
            <a:rPr lang="pl-PL" sz="1500" b="1" dirty="0" smtClean="0">
              <a:solidFill>
                <a:srgbClr val="0000FF"/>
              </a:solidFill>
            </a:rPr>
            <a:t>wg. danych zawartych w IRZ</a:t>
          </a:r>
          <a:endParaRPr lang="pl-PL" sz="1500" b="1" dirty="0">
            <a:solidFill>
              <a:srgbClr val="0000FF"/>
            </a:solidFill>
          </a:endParaRPr>
        </a:p>
      </dgm:t>
    </dgm:pt>
    <dgm:pt modelId="{26135734-D579-4D33-8090-AA64F7A741E9}" type="parTrans" cxnId="{DA12EC8A-0651-4DC9-97AE-9863BD573CA7}">
      <dgm:prSet/>
      <dgm:spPr/>
      <dgm:t>
        <a:bodyPr/>
        <a:lstStyle/>
        <a:p>
          <a:endParaRPr lang="pl-PL"/>
        </a:p>
      </dgm:t>
    </dgm:pt>
    <dgm:pt modelId="{9A9D113A-B3CB-4B66-8450-009C52B85C93}" type="sibTrans" cxnId="{DA12EC8A-0651-4DC9-97AE-9863BD573CA7}">
      <dgm:prSet/>
      <dgm:spPr/>
      <dgm:t>
        <a:bodyPr/>
        <a:lstStyle/>
        <a:p>
          <a:endParaRPr lang="pl-PL"/>
        </a:p>
      </dgm:t>
    </dgm:pt>
    <dgm:pt modelId="{180F4079-0B52-4B21-9D9D-186A4763A2C1}">
      <dgm:prSet custT="1"/>
      <dgm:spPr/>
      <dgm:t>
        <a:bodyPr/>
        <a:lstStyle/>
        <a:p>
          <a:pPr rtl="0"/>
          <a:endParaRPr lang="pl-PL" sz="1500" dirty="0"/>
        </a:p>
      </dgm:t>
    </dgm:pt>
    <dgm:pt modelId="{003A9116-16D5-4A95-9841-4AAB2634B345}" type="parTrans" cxnId="{001A22BA-3680-45B9-8567-2758E8E90406}">
      <dgm:prSet/>
      <dgm:spPr/>
      <dgm:t>
        <a:bodyPr/>
        <a:lstStyle/>
        <a:p>
          <a:endParaRPr lang="pl-PL"/>
        </a:p>
      </dgm:t>
    </dgm:pt>
    <dgm:pt modelId="{E7FC43E7-E14E-44FD-9DD3-DBD7F5DF1416}" type="sibTrans" cxnId="{001A22BA-3680-45B9-8567-2758E8E90406}">
      <dgm:prSet/>
      <dgm:spPr/>
      <dgm:t>
        <a:bodyPr/>
        <a:lstStyle/>
        <a:p>
          <a:endParaRPr lang="pl-PL"/>
        </a:p>
      </dgm:t>
    </dgm:pt>
    <dgm:pt modelId="{50D58E52-3285-40D5-B859-02EFDE9A078F}">
      <dgm:prSet custT="1"/>
      <dgm:spPr/>
      <dgm:t>
        <a:bodyPr/>
        <a:lstStyle/>
        <a:p>
          <a:pPr rtl="0"/>
          <a:r>
            <a:rPr lang="pl-PL" sz="1500" dirty="0" smtClean="0">
              <a:solidFill>
                <a:schemeClr val="tx1"/>
              </a:solidFill>
            </a:rPr>
            <a:t>Liczba świń, do których udzielana jest pomoc </a:t>
          </a:r>
          <a:r>
            <a:rPr lang="pl-PL" sz="1500" b="1" dirty="0" smtClean="0">
              <a:solidFill>
                <a:srgbClr val="C00000"/>
              </a:solidFill>
            </a:rPr>
            <a:t>nie może być większa niż</a:t>
          </a:r>
          <a:r>
            <a:rPr lang="pl-PL" sz="1500" b="1" dirty="0" smtClean="0">
              <a:solidFill>
                <a:schemeClr val="tx1"/>
              </a:solidFill>
            </a:rPr>
            <a:t> </a:t>
          </a:r>
          <a:r>
            <a:rPr lang="pl-PL" sz="1500" dirty="0" smtClean="0">
              <a:solidFill>
                <a:schemeClr val="tx1"/>
              </a:solidFill>
            </a:rPr>
            <a:t>liczba świń sprzedanych przez producenta świń w okresie od dnia 1 września 2016 r. do dnia 30 czerwca 2017 r., z przeznaczeniem do uboju, które zostały poddane ubojowi w rzeźni w tym okresie, </a:t>
          </a:r>
          <a:r>
            <a:rPr lang="pl-PL" sz="1500" b="1" dirty="0" smtClean="0">
              <a:solidFill>
                <a:srgbClr val="0000FF"/>
              </a:solidFill>
            </a:rPr>
            <a:t>wg. danych zawartych w IRZ</a:t>
          </a:r>
          <a:endParaRPr lang="pl-PL" sz="1500" b="1" dirty="0">
            <a:solidFill>
              <a:srgbClr val="0000FF"/>
            </a:solidFill>
          </a:endParaRPr>
        </a:p>
      </dgm:t>
    </dgm:pt>
    <dgm:pt modelId="{0581B3AE-9755-40DA-8C6C-B3C7FCD30B6E}" type="parTrans" cxnId="{54531B33-EBF6-4BA4-9374-BEC1310EE8E9}">
      <dgm:prSet/>
      <dgm:spPr/>
      <dgm:t>
        <a:bodyPr/>
        <a:lstStyle/>
        <a:p>
          <a:endParaRPr lang="pl-PL"/>
        </a:p>
      </dgm:t>
    </dgm:pt>
    <dgm:pt modelId="{A1273257-CD6F-4AE4-97C6-1B57CD97C32F}" type="sibTrans" cxnId="{54531B33-EBF6-4BA4-9374-BEC1310EE8E9}">
      <dgm:prSet/>
      <dgm:spPr/>
      <dgm:t>
        <a:bodyPr/>
        <a:lstStyle/>
        <a:p>
          <a:endParaRPr lang="pl-PL"/>
        </a:p>
      </dgm:t>
    </dgm:pt>
    <dgm:pt modelId="{AB97C34C-F689-46D6-9C95-9C6AB5115F41}">
      <dgm:prSet custT="1"/>
      <dgm:spPr/>
      <dgm:t>
        <a:bodyPr/>
        <a:lstStyle/>
        <a:p>
          <a:pPr rtl="0"/>
          <a:endParaRPr lang="pl-PL" sz="1500" b="1" dirty="0">
            <a:solidFill>
              <a:srgbClr val="0000FF"/>
            </a:solidFill>
          </a:endParaRPr>
        </a:p>
      </dgm:t>
    </dgm:pt>
    <dgm:pt modelId="{636697A1-3CBE-4488-9D0B-8CED089D2558}" type="parTrans" cxnId="{4A5BBA60-C848-496A-A281-C48D0D30E386}">
      <dgm:prSet/>
      <dgm:spPr/>
    </dgm:pt>
    <dgm:pt modelId="{39645EF3-8BEC-48C4-BDC1-D5455CD65FA7}" type="sibTrans" cxnId="{4A5BBA60-C848-496A-A281-C48D0D30E386}">
      <dgm:prSet/>
      <dgm:spPr/>
    </dgm:pt>
    <dgm:pt modelId="{0457B4DE-52D5-471F-A43E-E654025D0F89}" type="pres">
      <dgm:prSet presAssocID="{08171772-A5CC-4486-9B69-5751B4611050}" presName="linear" presStyleCnt="0">
        <dgm:presLayoutVars>
          <dgm:animLvl val="lvl"/>
          <dgm:resizeHandles val="exact"/>
        </dgm:presLayoutVars>
      </dgm:prSet>
      <dgm:spPr/>
      <dgm:t>
        <a:bodyPr/>
        <a:lstStyle/>
        <a:p>
          <a:endParaRPr lang="pl-PL"/>
        </a:p>
      </dgm:t>
    </dgm:pt>
    <dgm:pt modelId="{6ADEA736-A4A3-45B2-BA23-1AD820A3EA5D}" type="pres">
      <dgm:prSet presAssocID="{85A423E0-AB68-4250-AC66-39DE1344D87B}" presName="parentText" presStyleLbl="node1" presStyleIdx="0" presStyleCnt="2" custLinFactNeighborY="-3144">
        <dgm:presLayoutVars>
          <dgm:chMax val="0"/>
          <dgm:bulletEnabled val="1"/>
        </dgm:presLayoutVars>
      </dgm:prSet>
      <dgm:spPr/>
      <dgm:t>
        <a:bodyPr/>
        <a:lstStyle/>
        <a:p>
          <a:endParaRPr lang="pl-PL"/>
        </a:p>
      </dgm:t>
    </dgm:pt>
    <dgm:pt modelId="{1BFA35F2-CDE0-47ED-9C50-7B96D06210EB}" type="pres">
      <dgm:prSet presAssocID="{85A423E0-AB68-4250-AC66-39DE1344D87B}" presName="childText" presStyleLbl="revTx" presStyleIdx="0" presStyleCnt="1" custScaleY="194427" custLinFactNeighborY="39921">
        <dgm:presLayoutVars>
          <dgm:bulletEnabled val="1"/>
        </dgm:presLayoutVars>
      </dgm:prSet>
      <dgm:spPr/>
      <dgm:t>
        <a:bodyPr/>
        <a:lstStyle/>
        <a:p>
          <a:endParaRPr lang="pl-PL"/>
        </a:p>
      </dgm:t>
    </dgm:pt>
    <dgm:pt modelId="{DDB9F021-28BF-4C03-91CA-AEB8E1FEFE31}" type="pres">
      <dgm:prSet presAssocID="{75AB5BAF-8938-414F-80F5-6BFBB2755760}" presName="parentText" presStyleLbl="node1" presStyleIdx="1" presStyleCnt="2" custLinFactNeighborY="-88763">
        <dgm:presLayoutVars>
          <dgm:chMax val="0"/>
          <dgm:bulletEnabled val="1"/>
        </dgm:presLayoutVars>
      </dgm:prSet>
      <dgm:spPr/>
      <dgm:t>
        <a:bodyPr/>
        <a:lstStyle/>
        <a:p>
          <a:endParaRPr lang="pl-PL"/>
        </a:p>
      </dgm:t>
    </dgm:pt>
  </dgm:ptLst>
  <dgm:cxnLst>
    <dgm:cxn modelId="{DAF35AA5-5B17-4E28-A50D-09A9D6192045}" type="presOf" srcId="{50D58E52-3285-40D5-B859-02EFDE9A078F}" destId="{1BFA35F2-CDE0-47ED-9C50-7B96D06210EB}" srcOrd="0" destOrd="4" presId="urn:microsoft.com/office/officeart/2005/8/layout/vList2"/>
    <dgm:cxn modelId="{17A18CBF-0B54-465A-930B-142E330BBE8B}" type="presOf" srcId="{4E05A6A3-AE90-4AA2-8A64-32084ADE1AB0}" destId="{1BFA35F2-CDE0-47ED-9C50-7B96D06210EB}" srcOrd="0" destOrd="5" presId="urn:microsoft.com/office/officeart/2005/8/layout/vList2"/>
    <dgm:cxn modelId="{FFB12D66-71A6-47C9-85B6-8B39A2151BC9}" type="presOf" srcId="{ADA15422-0082-4BD0-9118-8E99FBAB421F}" destId="{1BFA35F2-CDE0-47ED-9C50-7B96D06210EB}" srcOrd="0" destOrd="6" presId="urn:microsoft.com/office/officeart/2005/8/layout/vList2"/>
    <dgm:cxn modelId="{5DD75089-D528-4852-BD35-1389BB6B8F44}" srcId="{08171772-A5CC-4486-9B69-5751B4611050}" destId="{75AB5BAF-8938-414F-80F5-6BFBB2755760}" srcOrd="1" destOrd="0" parTransId="{F14CC4DA-1F7E-4EFA-9C82-609E8FF0A225}" sibTransId="{E8B61915-1296-495C-BF09-18D9CAD3C46A}"/>
    <dgm:cxn modelId="{69AFA49E-3E89-4D6C-8044-F882D3F26769}" type="presOf" srcId="{180F4079-0B52-4B21-9D9D-186A4763A2C1}" destId="{1BFA35F2-CDE0-47ED-9C50-7B96D06210EB}" srcOrd="0" destOrd="2" presId="urn:microsoft.com/office/officeart/2005/8/layout/vList2"/>
    <dgm:cxn modelId="{A6AED7E9-7038-4F8D-B51F-EDDF4FD7D377}" srcId="{85A423E0-AB68-4250-AC66-39DE1344D87B}" destId="{ADA15422-0082-4BD0-9118-8E99FBAB421F}" srcOrd="6" destOrd="0" parTransId="{0199CF36-EE36-43D9-9487-E2C3A785DAE7}" sibTransId="{4DE27B84-082A-4EBE-BCB6-823B5F5B8C35}"/>
    <dgm:cxn modelId="{995886D1-EC35-4B8B-A415-B08DDEA99AF5}" type="presOf" srcId="{D78BCC3B-4019-46A3-B829-A55FF1758804}" destId="{1BFA35F2-CDE0-47ED-9C50-7B96D06210EB}" srcOrd="0" destOrd="0" presId="urn:microsoft.com/office/officeart/2005/8/layout/vList2"/>
    <dgm:cxn modelId="{782F0437-5157-4E65-A81A-25147F19610C}" type="presOf" srcId="{75AB5BAF-8938-414F-80F5-6BFBB2755760}" destId="{DDB9F021-28BF-4C03-91CA-AEB8E1FEFE31}" srcOrd="0" destOrd="0" presId="urn:microsoft.com/office/officeart/2005/8/layout/vList2"/>
    <dgm:cxn modelId="{703DBF85-02DC-44F9-97DD-27E19D398651}" srcId="{08171772-A5CC-4486-9B69-5751B4611050}" destId="{85A423E0-AB68-4250-AC66-39DE1344D87B}" srcOrd="0" destOrd="0" parTransId="{52006C00-C3A7-4523-A409-0907E0523C7C}" sibTransId="{16D46D6C-48C2-47A7-9EAA-63615138BD66}"/>
    <dgm:cxn modelId="{C84F694B-EB3A-42DC-A7F8-50481BD59144}" srcId="{85A423E0-AB68-4250-AC66-39DE1344D87B}" destId="{D78BCC3B-4019-46A3-B829-A55FF1758804}" srcOrd="0" destOrd="0" parTransId="{E32AB29A-2BDC-4BB0-8EF7-00E4890FB4F8}" sibTransId="{5C5C2E00-278B-4BAD-8F06-5B63A4E1E667}"/>
    <dgm:cxn modelId="{B82EFA3D-12CF-41A7-91BA-F624F51B0506}" type="presOf" srcId="{AB97C34C-F689-46D6-9C95-9C6AB5115F41}" destId="{1BFA35F2-CDE0-47ED-9C50-7B96D06210EB}" srcOrd="0" destOrd="3" presId="urn:microsoft.com/office/officeart/2005/8/layout/vList2"/>
    <dgm:cxn modelId="{54531B33-EBF6-4BA4-9374-BEC1310EE8E9}" srcId="{85A423E0-AB68-4250-AC66-39DE1344D87B}" destId="{50D58E52-3285-40D5-B859-02EFDE9A078F}" srcOrd="4" destOrd="0" parTransId="{0581B3AE-9755-40DA-8C6C-B3C7FCD30B6E}" sibTransId="{A1273257-CD6F-4AE4-97C6-1B57CD97C32F}"/>
    <dgm:cxn modelId="{801D12F7-D703-4805-B426-1ED74F9DB55F}" type="presOf" srcId="{08171772-A5CC-4486-9B69-5751B4611050}" destId="{0457B4DE-52D5-471F-A43E-E654025D0F89}" srcOrd="0" destOrd="0" presId="urn:microsoft.com/office/officeart/2005/8/layout/vList2"/>
    <dgm:cxn modelId="{A1974E38-89CE-40D0-ADE0-924CC09D4B1C}" type="presOf" srcId="{85A423E0-AB68-4250-AC66-39DE1344D87B}" destId="{6ADEA736-A4A3-45B2-BA23-1AD820A3EA5D}" srcOrd="0" destOrd="0" presId="urn:microsoft.com/office/officeart/2005/8/layout/vList2"/>
    <dgm:cxn modelId="{4A5BBA60-C848-496A-A281-C48D0D30E386}" srcId="{85A423E0-AB68-4250-AC66-39DE1344D87B}" destId="{AB97C34C-F689-46D6-9C95-9C6AB5115F41}" srcOrd="3" destOrd="0" parTransId="{636697A1-3CBE-4488-9D0B-8CED089D2558}" sibTransId="{39645EF3-8BEC-48C4-BDC1-D5455CD65FA7}"/>
    <dgm:cxn modelId="{468BC6E2-C28E-46D3-91C3-4E7744C1AF58}" srcId="{85A423E0-AB68-4250-AC66-39DE1344D87B}" destId="{080C0C15-0195-455D-89EF-823ED2F4DF4F}" srcOrd="1" destOrd="0" parTransId="{1A857990-3CFF-4D0D-89AF-711A45C5166F}" sibTransId="{2CBE074A-6537-4BB7-84AA-58564F7AC45A}"/>
    <dgm:cxn modelId="{509E9128-89FD-48B1-95C6-866250EDC37A}" type="presOf" srcId="{080C0C15-0195-455D-89EF-823ED2F4DF4F}" destId="{1BFA35F2-CDE0-47ED-9C50-7B96D06210EB}" srcOrd="0" destOrd="1" presId="urn:microsoft.com/office/officeart/2005/8/layout/vList2"/>
    <dgm:cxn modelId="{DA12EC8A-0651-4DC9-97AE-9863BD573CA7}" srcId="{85A423E0-AB68-4250-AC66-39DE1344D87B}" destId="{4E05A6A3-AE90-4AA2-8A64-32084ADE1AB0}" srcOrd="5" destOrd="0" parTransId="{26135734-D579-4D33-8090-AA64F7A741E9}" sibTransId="{9A9D113A-B3CB-4B66-8450-009C52B85C93}"/>
    <dgm:cxn modelId="{001A22BA-3680-45B9-8567-2758E8E90406}" srcId="{85A423E0-AB68-4250-AC66-39DE1344D87B}" destId="{180F4079-0B52-4B21-9D9D-186A4763A2C1}" srcOrd="2" destOrd="0" parTransId="{003A9116-16D5-4A95-9841-4AAB2634B345}" sibTransId="{E7FC43E7-E14E-44FD-9DD3-DBD7F5DF1416}"/>
    <dgm:cxn modelId="{BDAC39EA-F440-49F9-BA35-B2F954F6A33D}" type="presParOf" srcId="{0457B4DE-52D5-471F-A43E-E654025D0F89}" destId="{6ADEA736-A4A3-45B2-BA23-1AD820A3EA5D}" srcOrd="0" destOrd="0" presId="urn:microsoft.com/office/officeart/2005/8/layout/vList2"/>
    <dgm:cxn modelId="{AC8BB681-B249-4167-9148-0F83A22431B4}" type="presParOf" srcId="{0457B4DE-52D5-471F-A43E-E654025D0F89}" destId="{1BFA35F2-CDE0-47ED-9C50-7B96D06210EB}" srcOrd="1" destOrd="0" presId="urn:microsoft.com/office/officeart/2005/8/layout/vList2"/>
    <dgm:cxn modelId="{F0EEC40C-C21F-4FA3-8BAE-F6563EF08F3E}" type="presParOf" srcId="{0457B4DE-52D5-471F-A43E-E654025D0F89}" destId="{DDB9F021-28BF-4C03-91CA-AEB8E1FEFE3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BAC584-DE93-4EAC-8983-E7FB4ED33650}" type="doc">
      <dgm:prSet loTypeId="urn:microsoft.com/office/officeart/2008/layout/PictureAccentList" loCatId="list" qsTypeId="urn:microsoft.com/office/officeart/2005/8/quickstyle/simple4" qsCatId="simple" csTypeId="urn:microsoft.com/office/officeart/2005/8/colors/accent0_2" csCatId="mainScheme" phldr="1"/>
      <dgm:spPr/>
      <dgm:t>
        <a:bodyPr/>
        <a:lstStyle/>
        <a:p>
          <a:endParaRPr lang="pl-PL"/>
        </a:p>
      </dgm:t>
    </dgm:pt>
    <dgm:pt modelId="{5142665F-3286-4C7D-B198-55BD71CF8BCD}">
      <dgm:prSet phldrT="[Tekst]" custT="1"/>
      <dgm:spPr/>
      <dgm:t>
        <a:bodyPr/>
        <a:lstStyle/>
        <a:p>
          <a:r>
            <a:rPr lang="pl-PL" sz="2000" b="1" dirty="0" smtClean="0">
              <a:solidFill>
                <a:schemeClr val="tx1"/>
              </a:solidFill>
            </a:rPr>
            <a:t>Kluczowe terminy</a:t>
          </a:r>
          <a:endParaRPr lang="pl-PL" sz="2000" b="1" dirty="0">
            <a:solidFill>
              <a:schemeClr val="tx1"/>
            </a:solidFill>
          </a:endParaRPr>
        </a:p>
      </dgm:t>
    </dgm:pt>
    <dgm:pt modelId="{2E398866-71E0-4E6B-B288-30D481865645}" type="parTrans" cxnId="{DF36AA02-87D5-49A1-83DC-794D3C35B280}">
      <dgm:prSet/>
      <dgm:spPr/>
      <dgm:t>
        <a:bodyPr/>
        <a:lstStyle/>
        <a:p>
          <a:endParaRPr lang="pl-PL"/>
        </a:p>
      </dgm:t>
    </dgm:pt>
    <dgm:pt modelId="{C107C736-D195-46C3-8CE1-B92A0A1769C6}" type="sibTrans" cxnId="{DF36AA02-87D5-49A1-83DC-794D3C35B280}">
      <dgm:prSet/>
      <dgm:spPr/>
      <dgm:t>
        <a:bodyPr/>
        <a:lstStyle/>
        <a:p>
          <a:endParaRPr lang="pl-PL"/>
        </a:p>
      </dgm:t>
    </dgm:pt>
    <dgm:pt modelId="{C8DFC94B-C27B-4C73-BE00-EC6BA83C7D59}">
      <dgm:prSet phldrT="[Tekst]" custT="1"/>
      <dgm:spPr/>
      <dgm:t>
        <a:bodyPr/>
        <a:lstStyle/>
        <a:p>
          <a:r>
            <a:rPr lang="pl-PL" sz="1000" dirty="0" smtClean="0">
              <a:solidFill>
                <a:schemeClr val="tx1"/>
              </a:solidFill>
            </a:rPr>
            <a:t>w odniesieniu do świń sprzedanych od dnia 1 września 2016 r. do dnia 28 lutego 2017 r. – </a:t>
          </a:r>
          <a:r>
            <a:rPr lang="pl-PL" sz="1000" b="0" dirty="0" smtClean="0">
              <a:solidFill>
                <a:schemeClr val="tx1"/>
              </a:solidFill>
            </a:rPr>
            <a:t>w terminie od dnia </a:t>
          </a:r>
          <a:r>
            <a:rPr lang="pl-PL" sz="1000" b="1" dirty="0" smtClean="0">
              <a:solidFill>
                <a:srgbClr val="0000FF"/>
              </a:solidFill>
            </a:rPr>
            <a:t>18 marca do dnia 7 kwietnia 2017 r.</a:t>
          </a:r>
          <a:endParaRPr lang="pl-PL" sz="1000" b="1" dirty="0">
            <a:solidFill>
              <a:srgbClr val="0000FF"/>
            </a:solidFill>
          </a:endParaRPr>
        </a:p>
      </dgm:t>
    </dgm:pt>
    <dgm:pt modelId="{61CE8C69-4A90-439D-A8CE-9BD2185035DC}" type="parTrans" cxnId="{A8617958-D34C-4353-AD22-97ADBCC199E4}">
      <dgm:prSet/>
      <dgm:spPr/>
      <dgm:t>
        <a:bodyPr/>
        <a:lstStyle/>
        <a:p>
          <a:endParaRPr lang="pl-PL"/>
        </a:p>
      </dgm:t>
    </dgm:pt>
    <dgm:pt modelId="{AC64C45E-3150-4B7B-9574-F0D1F9F69469}" type="sibTrans" cxnId="{A8617958-D34C-4353-AD22-97ADBCC199E4}">
      <dgm:prSet/>
      <dgm:spPr/>
      <dgm:t>
        <a:bodyPr/>
        <a:lstStyle/>
        <a:p>
          <a:endParaRPr lang="pl-PL"/>
        </a:p>
      </dgm:t>
    </dgm:pt>
    <dgm:pt modelId="{28AF8F60-AB33-4AA2-8604-6DD217F6B603}">
      <dgm:prSet phldrT="[Tekst]" custT="1"/>
      <dgm:spPr/>
      <dgm:t>
        <a:bodyPr/>
        <a:lstStyle/>
        <a:p>
          <a:r>
            <a:rPr lang="pl-PL" sz="1000" dirty="0" smtClean="0">
              <a:solidFill>
                <a:schemeClr val="tx1"/>
              </a:solidFill>
            </a:rPr>
            <a:t>w odniesieniu do świń sprzedanych od dnia 1 marca 2017 r. do dnia 30 kwietnia 2017 r. – w terminie do dnia </a:t>
          </a:r>
          <a:r>
            <a:rPr lang="pl-PL" sz="1000" b="1" dirty="0" smtClean="0">
              <a:solidFill>
                <a:srgbClr val="0000FF"/>
              </a:solidFill>
            </a:rPr>
            <a:t>21 maja 2017 r.</a:t>
          </a:r>
          <a:endParaRPr lang="pl-PL" sz="1000" dirty="0">
            <a:solidFill>
              <a:srgbClr val="0000FF"/>
            </a:solidFill>
          </a:endParaRPr>
        </a:p>
      </dgm:t>
    </dgm:pt>
    <dgm:pt modelId="{51A0E5CC-854D-4A54-B295-30E648A52276}" type="parTrans" cxnId="{A3D05226-E8F8-4221-A268-5F7DE3EA6B63}">
      <dgm:prSet/>
      <dgm:spPr/>
      <dgm:t>
        <a:bodyPr/>
        <a:lstStyle/>
        <a:p>
          <a:endParaRPr lang="pl-PL"/>
        </a:p>
      </dgm:t>
    </dgm:pt>
    <dgm:pt modelId="{90F7AFEC-D7AF-4056-811B-C3F246622840}" type="sibTrans" cxnId="{A3D05226-E8F8-4221-A268-5F7DE3EA6B63}">
      <dgm:prSet/>
      <dgm:spPr/>
      <dgm:t>
        <a:bodyPr/>
        <a:lstStyle/>
        <a:p>
          <a:endParaRPr lang="pl-PL"/>
        </a:p>
      </dgm:t>
    </dgm:pt>
    <dgm:pt modelId="{5A3C94C3-1378-41C7-AA13-62875E670FC2}">
      <dgm:prSet phldrT="[Tekst]" custT="1"/>
      <dgm:spPr/>
      <dgm:t>
        <a:bodyPr/>
        <a:lstStyle/>
        <a:p>
          <a:r>
            <a:rPr lang="pl-PL" sz="1000" dirty="0" smtClean="0">
              <a:solidFill>
                <a:schemeClr val="tx1"/>
              </a:solidFill>
            </a:rPr>
            <a:t>w odniesieniu do świń sprzedanych od dnia 1 maja 2017 r. do dnia 30 czerwca 2017 r. – w terminie do dnia </a:t>
          </a:r>
          <a:r>
            <a:rPr lang="pl-PL" sz="1000" b="1" dirty="0" smtClean="0">
              <a:solidFill>
                <a:srgbClr val="0000FF"/>
              </a:solidFill>
            </a:rPr>
            <a:t>21 lipca 2017 r.</a:t>
          </a:r>
          <a:endParaRPr lang="pl-PL" sz="1000" dirty="0">
            <a:solidFill>
              <a:srgbClr val="0000FF"/>
            </a:solidFill>
          </a:endParaRPr>
        </a:p>
      </dgm:t>
    </dgm:pt>
    <dgm:pt modelId="{8E5515A4-F87C-4143-B0BD-A27505AFAA7D}" type="parTrans" cxnId="{9C7ABD30-08C9-4857-A271-1E80ACD82373}">
      <dgm:prSet/>
      <dgm:spPr/>
      <dgm:t>
        <a:bodyPr/>
        <a:lstStyle/>
        <a:p>
          <a:endParaRPr lang="pl-PL"/>
        </a:p>
      </dgm:t>
    </dgm:pt>
    <dgm:pt modelId="{DFDA51F0-FF59-4038-9AF4-F594C97D68D0}" type="sibTrans" cxnId="{9C7ABD30-08C9-4857-A271-1E80ACD82373}">
      <dgm:prSet/>
      <dgm:spPr/>
      <dgm:t>
        <a:bodyPr/>
        <a:lstStyle/>
        <a:p>
          <a:endParaRPr lang="pl-PL"/>
        </a:p>
      </dgm:t>
    </dgm:pt>
    <dgm:pt modelId="{2A7E4833-7046-4207-8049-470B41CBE260}">
      <dgm:prSet phldrT="[Tekst]" custT="1"/>
      <dgm:spPr/>
      <dgm:t>
        <a:bodyPr/>
        <a:lstStyle/>
        <a:p>
          <a:r>
            <a:rPr lang="pl-PL" sz="2000" b="1" dirty="0" smtClean="0">
              <a:solidFill>
                <a:schemeClr val="tx1"/>
              </a:solidFill>
            </a:rPr>
            <a:t>Wymagane dokumenty</a:t>
          </a:r>
          <a:endParaRPr lang="pl-PL" sz="2000" b="1" dirty="0">
            <a:solidFill>
              <a:schemeClr val="tx1"/>
            </a:solidFill>
          </a:endParaRPr>
        </a:p>
      </dgm:t>
    </dgm:pt>
    <dgm:pt modelId="{B475372D-45BE-46D4-B0F6-960C673D4084}" type="parTrans" cxnId="{D5FB3CC9-185A-48B1-969E-91CD6442789F}">
      <dgm:prSet/>
      <dgm:spPr/>
      <dgm:t>
        <a:bodyPr/>
        <a:lstStyle/>
        <a:p>
          <a:endParaRPr lang="pl-PL"/>
        </a:p>
      </dgm:t>
    </dgm:pt>
    <dgm:pt modelId="{B5536882-C5A5-4F61-B4ED-05E40357E4BC}" type="sibTrans" cxnId="{D5FB3CC9-185A-48B1-969E-91CD6442789F}">
      <dgm:prSet/>
      <dgm:spPr/>
      <dgm:t>
        <a:bodyPr/>
        <a:lstStyle/>
        <a:p>
          <a:endParaRPr lang="pl-PL"/>
        </a:p>
      </dgm:t>
    </dgm:pt>
    <dgm:pt modelId="{47C950C6-0571-4F7F-9189-98D15640D6B1}">
      <dgm:prSet phldrT="[Tekst]" custT="1"/>
      <dgm:spPr/>
      <dgm:t>
        <a:bodyPr/>
        <a:lstStyle/>
        <a:p>
          <a:r>
            <a:rPr lang="pl-PL" sz="1000" b="1" i="0" dirty="0" smtClean="0">
              <a:solidFill>
                <a:srgbClr val="C00000"/>
              </a:solidFill>
              <a:hlinkClick xmlns:r="http://schemas.openxmlformats.org/officeDocument/2006/relationships" r:id="rId1" action="ppaction://hlinkfile"/>
            </a:rPr>
            <a:t>Wniosek o udzielenie pomocy z tytułu wyrównania ceny sprzedaży świń z przeznaczeniem do uboju</a:t>
          </a:r>
          <a:r>
            <a:rPr lang="pl-PL" sz="1000" i="1" dirty="0" smtClean="0">
              <a:solidFill>
                <a:schemeClr val="tx1"/>
              </a:solidFill>
              <a:hlinkClick xmlns:r="http://schemas.openxmlformats.org/officeDocument/2006/relationships" r:id="rId2" action="ppaction://hlinkfile"/>
            </a:rPr>
            <a:t> </a:t>
          </a:r>
          <a:r>
            <a:rPr lang="pl-PL" sz="1000" dirty="0" smtClean="0">
              <a:solidFill>
                <a:schemeClr val="tx1"/>
              </a:solidFill>
            </a:rPr>
            <a:t>na formularzu opracowanym i udostępnionym przez ARR</a:t>
          </a:r>
          <a:endParaRPr lang="pl-PL" sz="1000" dirty="0">
            <a:solidFill>
              <a:schemeClr val="tx1"/>
            </a:solidFill>
          </a:endParaRPr>
        </a:p>
      </dgm:t>
    </dgm:pt>
    <dgm:pt modelId="{9E1F5F1D-39C3-4FAB-800D-DB46BE954530}" type="parTrans" cxnId="{68553A64-E556-4BA9-96C7-2CCCF82706FC}">
      <dgm:prSet/>
      <dgm:spPr/>
      <dgm:t>
        <a:bodyPr/>
        <a:lstStyle/>
        <a:p>
          <a:endParaRPr lang="pl-PL"/>
        </a:p>
      </dgm:t>
    </dgm:pt>
    <dgm:pt modelId="{062A58EF-0C06-40CE-B9A4-94AA94DA42AC}" type="sibTrans" cxnId="{68553A64-E556-4BA9-96C7-2CCCF82706FC}">
      <dgm:prSet/>
      <dgm:spPr/>
      <dgm:t>
        <a:bodyPr/>
        <a:lstStyle/>
        <a:p>
          <a:endParaRPr lang="pl-PL"/>
        </a:p>
      </dgm:t>
    </dgm:pt>
    <dgm:pt modelId="{4C14D6C0-61B0-4B38-AA63-F7E4A05FA240}">
      <dgm:prSet phldrT="[Tekst]" custT="1"/>
      <dgm:spPr/>
      <dgm:t>
        <a:bodyPr/>
        <a:lstStyle/>
        <a:p>
          <a:r>
            <a:rPr lang="pl-PL" sz="1000" b="1" dirty="0" smtClean="0">
              <a:solidFill>
                <a:srgbClr val="C00000"/>
              </a:solidFill>
            </a:rPr>
            <a:t>Kopie faktur lub faktur VAT RR </a:t>
          </a:r>
          <a:r>
            <a:rPr lang="pl-PL" sz="1000" dirty="0" smtClean="0">
              <a:solidFill>
                <a:schemeClr val="tx1"/>
              </a:solidFill>
            </a:rPr>
            <a:t>potwierdzających liczbę lub masę sprzedanych świń objętych kodem CN 0103 92 19 lub loch objętych kodem CN 0103 92 11 objętych wnioskiem</a:t>
          </a:r>
          <a:endParaRPr lang="pl-PL" sz="1000" dirty="0">
            <a:solidFill>
              <a:schemeClr val="tx1"/>
            </a:solidFill>
          </a:endParaRPr>
        </a:p>
      </dgm:t>
    </dgm:pt>
    <dgm:pt modelId="{6BDD2161-614D-4C53-8AF9-D2437F02380C}" type="parTrans" cxnId="{33399C1C-83DA-4032-9F53-6A967308D21A}">
      <dgm:prSet/>
      <dgm:spPr/>
      <dgm:t>
        <a:bodyPr/>
        <a:lstStyle/>
        <a:p>
          <a:endParaRPr lang="pl-PL"/>
        </a:p>
      </dgm:t>
    </dgm:pt>
    <dgm:pt modelId="{321367AF-C9A1-4058-98B0-ADF422DC8B39}" type="sibTrans" cxnId="{33399C1C-83DA-4032-9F53-6A967308D21A}">
      <dgm:prSet/>
      <dgm:spPr/>
      <dgm:t>
        <a:bodyPr/>
        <a:lstStyle/>
        <a:p>
          <a:endParaRPr lang="pl-PL"/>
        </a:p>
      </dgm:t>
    </dgm:pt>
    <dgm:pt modelId="{C6875097-D024-4C3C-8FDA-C1539057EA19}">
      <dgm:prSet phldrT="[Tekst]" custT="1"/>
      <dgm:spPr/>
      <dgm:t>
        <a:bodyPr/>
        <a:lstStyle/>
        <a:p>
          <a:r>
            <a:rPr lang="pl-PL" sz="1000" b="1" dirty="0" smtClean="0">
              <a:solidFill>
                <a:srgbClr val="C00000"/>
              </a:solidFill>
            </a:rPr>
            <a:t>Informacje o świniach </a:t>
          </a:r>
          <a:r>
            <a:rPr lang="pl-PL" sz="1000" dirty="0" smtClean="0">
              <a:solidFill>
                <a:schemeClr val="tx1"/>
              </a:solidFill>
            </a:rPr>
            <a:t>objętych kodem CN 0103 92 19 oraz o lochach objętych kodem CN 0103 92 11, objętych fakturami, zawierające masę każdej sztuki wyrażoną w: wadze żywej lub masie poubojowej ciepłej, z podziałem na poszczególne klasy według klasyfikacji poubojowej, </a:t>
          </a:r>
          <a:r>
            <a:rPr lang="pl-PL" sz="1000" dirty="0" smtClean="0">
              <a:solidFill>
                <a:schemeClr val="tx1"/>
              </a:solidFill>
              <a:sym typeface="Symbol"/>
            </a:rPr>
            <a:t></a:t>
          </a:r>
          <a:r>
            <a:rPr lang="pl-PL" sz="1000" dirty="0" smtClean="0">
              <a:solidFill>
                <a:schemeClr val="tx1"/>
              </a:solidFill>
            </a:rPr>
            <a:t> sporządzone przez wystawcę faktury,</a:t>
          </a:r>
          <a:endParaRPr lang="pl-PL" sz="1000" dirty="0">
            <a:solidFill>
              <a:schemeClr val="tx1"/>
            </a:solidFill>
          </a:endParaRPr>
        </a:p>
      </dgm:t>
    </dgm:pt>
    <dgm:pt modelId="{71FEBA78-99AA-43E7-95A0-F3046273F90A}" type="parTrans" cxnId="{B5472F1B-55FE-4DDD-ADF4-01AD05CF0CF2}">
      <dgm:prSet/>
      <dgm:spPr/>
      <dgm:t>
        <a:bodyPr/>
        <a:lstStyle/>
        <a:p>
          <a:endParaRPr lang="pl-PL"/>
        </a:p>
      </dgm:t>
    </dgm:pt>
    <dgm:pt modelId="{A652F731-4470-4F7B-8890-C1EA26F44120}" type="sibTrans" cxnId="{B5472F1B-55FE-4DDD-ADF4-01AD05CF0CF2}">
      <dgm:prSet/>
      <dgm:spPr/>
      <dgm:t>
        <a:bodyPr/>
        <a:lstStyle/>
        <a:p>
          <a:endParaRPr lang="pl-PL"/>
        </a:p>
      </dgm:t>
    </dgm:pt>
    <dgm:pt modelId="{5ABC9296-31F4-42C4-B389-2000669B0E44}">
      <dgm:prSet phldrT="[Tekst]" custT="1"/>
      <dgm:spPr/>
      <dgm:t>
        <a:bodyPr/>
        <a:lstStyle/>
        <a:p>
          <a:r>
            <a:rPr lang="pl-PL" sz="1000" b="1" dirty="0" smtClean="0">
              <a:solidFill>
                <a:srgbClr val="C00000"/>
              </a:solidFill>
            </a:rPr>
            <a:t>Kopie wydanych przez powiatowego lekarza weterynarii  świadectw </a:t>
          </a:r>
          <a:r>
            <a:rPr lang="pl-PL" sz="1000" dirty="0" smtClean="0">
              <a:solidFill>
                <a:schemeClr val="tx1"/>
              </a:solidFill>
            </a:rPr>
            <a:t>zdrowia i pozwoleń na przemieszczanie świń objętych fakturami-w przypadku ubiegania się o pomoc do świń objętych kodem CN 0103 92 19 lub loch objętych kodem CN 0103 92 11 sprzedanych od dnia 18 marca 2017 r.</a:t>
          </a:r>
          <a:endParaRPr lang="pl-PL" sz="1000" dirty="0">
            <a:solidFill>
              <a:schemeClr val="tx1"/>
            </a:solidFill>
          </a:endParaRPr>
        </a:p>
      </dgm:t>
    </dgm:pt>
    <dgm:pt modelId="{E4DDE2C5-63B8-483C-9E81-CBF2506C177C}" type="parTrans" cxnId="{8CCAB81A-3F75-4185-BCD8-167C5C10797F}">
      <dgm:prSet/>
      <dgm:spPr/>
      <dgm:t>
        <a:bodyPr/>
        <a:lstStyle/>
        <a:p>
          <a:endParaRPr lang="pl-PL"/>
        </a:p>
      </dgm:t>
    </dgm:pt>
    <dgm:pt modelId="{B88313CE-F049-4EEF-91EC-5AF9B1F7BA6B}" type="sibTrans" cxnId="{8CCAB81A-3F75-4185-BCD8-167C5C10797F}">
      <dgm:prSet/>
      <dgm:spPr/>
      <dgm:t>
        <a:bodyPr/>
        <a:lstStyle/>
        <a:p>
          <a:endParaRPr lang="pl-PL"/>
        </a:p>
      </dgm:t>
    </dgm:pt>
    <dgm:pt modelId="{EAE5B54A-94CC-46F3-9931-DC8B5BE2C564}">
      <dgm:prSet custT="1"/>
      <dgm:spPr/>
      <dgm:t>
        <a:bodyPr/>
        <a:lstStyle/>
        <a:p>
          <a:r>
            <a:rPr lang="pl-PL" sz="1000" dirty="0" smtClean="0">
              <a:solidFill>
                <a:schemeClr val="tx1"/>
              </a:solidFill>
            </a:rPr>
            <a:t>Wypłata należnej kwoty pomocy finansowej nastąpi w terminie do 21 dni od daty wydania decyzji o przyznaniu pomocy, jednak nie później niż do </a:t>
          </a:r>
          <a:r>
            <a:rPr lang="pl-PL" sz="1000" b="1" dirty="0" smtClean="0">
              <a:solidFill>
                <a:srgbClr val="0000FF"/>
              </a:solidFill>
            </a:rPr>
            <a:t>30 września 2017 r.</a:t>
          </a:r>
          <a:endParaRPr lang="pl-PL" sz="1000" dirty="0">
            <a:solidFill>
              <a:srgbClr val="0000FF"/>
            </a:solidFill>
          </a:endParaRPr>
        </a:p>
      </dgm:t>
    </dgm:pt>
    <dgm:pt modelId="{BB3C2DCB-42A7-43BA-9C66-EB3E57905245}" type="parTrans" cxnId="{9AF139AD-941A-4CD8-8945-C1997D31ACD7}">
      <dgm:prSet/>
      <dgm:spPr/>
      <dgm:t>
        <a:bodyPr/>
        <a:lstStyle/>
        <a:p>
          <a:endParaRPr lang="pl-PL"/>
        </a:p>
      </dgm:t>
    </dgm:pt>
    <dgm:pt modelId="{EB340782-69BD-4F85-8DA9-C9620DB0A61A}" type="sibTrans" cxnId="{9AF139AD-941A-4CD8-8945-C1997D31ACD7}">
      <dgm:prSet/>
      <dgm:spPr/>
      <dgm:t>
        <a:bodyPr/>
        <a:lstStyle/>
        <a:p>
          <a:endParaRPr lang="pl-PL"/>
        </a:p>
      </dgm:t>
    </dgm:pt>
    <dgm:pt modelId="{884AAB73-8E85-4223-9E52-810979E0C43D}" type="pres">
      <dgm:prSet presAssocID="{E6BAC584-DE93-4EAC-8983-E7FB4ED33650}" presName="layout" presStyleCnt="0">
        <dgm:presLayoutVars>
          <dgm:chMax/>
          <dgm:chPref/>
          <dgm:dir/>
          <dgm:animOne val="branch"/>
          <dgm:animLvl val="lvl"/>
          <dgm:resizeHandles/>
        </dgm:presLayoutVars>
      </dgm:prSet>
      <dgm:spPr/>
      <dgm:t>
        <a:bodyPr/>
        <a:lstStyle/>
        <a:p>
          <a:endParaRPr lang="pl-PL"/>
        </a:p>
      </dgm:t>
    </dgm:pt>
    <dgm:pt modelId="{4F48DF8D-68E3-4075-94A5-0BE8A8406419}" type="pres">
      <dgm:prSet presAssocID="{5142665F-3286-4C7D-B198-55BD71CF8BCD}" presName="root" presStyleCnt="0">
        <dgm:presLayoutVars>
          <dgm:chMax/>
          <dgm:chPref val="4"/>
        </dgm:presLayoutVars>
      </dgm:prSet>
      <dgm:spPr/>
      <dgm:t>
        <a:bodyPr/>
        <a:lstStyle/>
        <a:p>
          <a:endParaRPr lang="pl-PL"/>
        </a:p>
      </dgm:t>
    </dgm:pt>
    <dgm:pt modelId="{6CB9B787-B18B-4A97-B730-80F7CEEA438F}" type="pres">
      <dgm:prSet presAssocID="{5142665F-3286-4C7D-B198-55BD71CF8BCD}" presName="rootComposite" presStyleCnt="0">
        <dgm:presLayoutVars/>
      </dgm:prSet>
      <dgm:spPr/>
      <dgm:t>
        <a:bodyPr/>
        <a:lstStyle/>
        <a:p>
          <a:endParaRPr lang="pl-PL"/>
        </a:p>
      </dgm:t>
    </dgm:pt>
    <dgm:pt modelId="{49EA9D6F-7F6A-44ED-880F-B90B78B05752}" type="pres">
      <dgm:prSet presAssocID="{5142665F-3286-4C7D-B198-55BD71CF8BCD}" presName="rootText" presStyleLbl="node0" presStyleIdx="0" presStyleCnt="2">
        <dgm:presLayoutVars>
          <dgm:chMax/>
          <dgm:chPref val="4"/>
        </dgm:presLayoutVars>
      </dgm:prSet>
      <dgm:spPr/>
      <dgm:t>
        <a:bodyPr/>
        <a:lstStyle/>
        <a:p>
          <a:endParaRPr lang="pl-PL"/>
        </a:p>
      </dgm:t>
    </dgm:pt>
    <dgm:pt modelId="{9DE3A7AA-24A3-4D18-A1DC-2073C8244577}" type="pres">
      <dgm:prSet presAssocID="{5142665F-3286-4C7D-B198-55BD71CF8BCD}" presName="childShape" presStyleCnt="0">
        <dgm:presLayoutVars>
          <dgm:chMax val="0"/>
          <dgm:chPref val="0"/>
        </dgm:presLayoutVars>
      </dgm:prSet>
      <dgm:spPr/>
      <dgm:t>
        <a:bodyPr/>
        <a:lstStyle/>
        <a:p>
          <a:endParaRPr lang="pl-PL"/>
        </a:p>
      </dgm:t>
    </dgm:pt>
    <dgm:pt modelId="{45894F74-C57B-4EA5-946B-79A26D637D14}" type="pres">
      <dgm:prSet presAssocID="{C8DFC94B-C27B-4C73-BE00-EC6BA83C7D59}" presName="childComposite" presStyleCnt="0">
        <dgm:presLayoutVars>
          <dgm:chMax val="0"/>
          <dgm:chPref val="0"/>
        </dgm:presLayoutVars>
      </dgm:prSet>
      <dgm:spPr/>
      <dgm:t>
        <a:bodyPr/>
        <a:lstStyle/>
        <a:p>
          <a:endParaRPr lang="pl-PL"/>
        </a:p>
      </dgm:t>
    </dgm:pt>
    <dgm:pt modelId="{64ACF2D1-42E9-466A-B2B4-74C71EC7D0B3}" type="pres">
      <dgm:prSet presAssocID="{C8DFC94B-C27B-4C73-BE00-EC6BA83C7D59}" presName="Image" presStyleLbl="node1" presStyleIdx="0" presStyleCnt="8"/>
      <dgm:spPr/>
      <dgm:t>
        <a:bodyPr/>
        <a:lstStyle/>
        <a:p>
          <a:endParaRPr lang="pl-PL"/>
        </a:p>
      </dgm:t>
    </dgm:pt>
    <dgm:pt modelId="{48EAB508-C010-434F-9D23-03EE6E097D28}" type="pres">
      <dgm:prSet presAssocID="{C8DFC94B-C27B-4C73-BE00-EC6BA83C7D59}" presName="childText" presStyleLbl="lnNode1" presStyleIdx="0" presStyleCnt="8">
        <dgm:presLayoutVars>
          <dgm:chMax val="0"/>
          <dgm:chPref val="0"/>
          <dgm:bulletEnabled val="1"/>
        </dgm:presLayoutVars>
      </dgm:prSet>
      <dgm:spPr/>
      <dgm:t>
        <a:bodyPr/>
        <a:lstStyle/>
        <a:p>
          <a:endParaRPr lang="pl-PL"/>
        </a:p>
      </dgm:t>
    </dgm:pt>
    <dgm:pt modelId="{257FCB20-1A69-4D82-9153-9F05605F7040}" type="pres">
      <dgm:prSet presAssocID="{28AF8F60-AB33-4AA2-8604-6DD217F6B603}" presName="childComposite" presStyleCnt="0">
        <dgm:presLayoutVars>
          <dgm:chMax val="0"/>
          <dgm:chPref val="0"/>
        </dgm:presLayoutVars>
      </dgm:prSet>
      <dgm:spPr/>
      <dgm:t>
        <a:bodyPr/>
        <a:lstStyle/>
        <a:p>
          <a:endParaRPr lang="pl-PL"/>
        </a:p>
      </dgm:t>
    </dgm:pt>
    <dgm:pt modelId="{4DF6D560-ECB7-4F81-843C-49F792366BF2}" type="pres">
      <dgm:prSet presAssocID="{28AF8F60-AB33-4AA2-8604-6DD217F6B603}" presName="Image" presStyleLbl="node1" presStyleIdx="1" presStyleCnt="8"/>
      <dgm:spPr/>
      <dgm:t>
        <a:bodyPr/>
        <a:lstStyle/>
        <a:p>
          <a:endParaRPr lang="pl-PL"/>
        </a:p>
      </dgm:t>
    </dgm:pt>
    <dgm:pt modelId="{8DEDBBA2-7B57-4721-AA4E-DE7728273174}" type="pres">
      <dgm:prSet presAssocID="{28AF8F60-AB33-4AA2-8604-6DD217F6B603}" presName="childText" presStyleLbl="lnNode1" presStyleIdx="1" presStyleCnt="8">
        <dgm:presLayoutVars>
          <dgm:chMax val="0"/>
          <dgm:chPref val="0"/>
          <dgm:bulletEnabled val="1"/>
        </dgm:presLayoutVars>
      </dgm:prSet>
      <dgm:spPr/>
      <dgm:t>
        <a:bodyPr/>
        <a:lstStyle/>
        <a:p>
          <a:endParaRPr lang="pl-PL"/>
        </a:p>
      </dgm:t>
    </dgm:pt>
    <dgm:pt modelId="{188865DD-DA0C-45EF-9836-B16CC74E88E9}" type="pres">
      <dgm:prSet presAssocID="{5A3C94C3-1378-41C7-AA13-62875E670FC2}" presName="childComposite" presStyleCnt="0">
        <dgm:presLayoutVars>
          <dgm:chMax val="0"/>
          <dgm:chPref val="0"/>
        </dgm:presLayoutVars>
      </dgm:prSet>
      <dgm:spPr/>
      <dgm:t>
        <a:bodyPr/>
        <a:lstStyle/>
        <a:p>
          <a:endParaRPr lang="pl-PL"/>
        </a:p>
      </dgm:t>
    </dgm:pt>
    <dgm:pt modelId="{BF9BB110-BD6E-4423-8288-A8BF450E7586}" type="pres">
      <dgm:prSet presAssocID="{5A3C94C3-1378-41C7-AA13-62875E670FC2}" presName="Image" presStyleLbl="node1" presStyleIdx="2" presStyleCnt="8"/>
      <dgm:spPr/>
      <dgm:t>
        <a:bodyPr/>
        <a:lstStyle/>
        <a:p>
          <a:endParaRPr lang="pl-PL"/>
        </a:p>
      </dgm:t>
    </dgm:pt>
    <dgm:pt modelId="{54543982-C19E-4AC9-B566-10006668DBD8}" type="pres">
      <dgm:prSet presAssocID="{5A3C94C3-1378-41C7-AA13-62875E670FC2}" presName="childText" presStyleLbl="lnNode1" presStyleIdx="2" presStyleCnt="8">
        <dgm:presLayoutVars>
          <dgm:chMax val="0"/>
          <dgm:chPref val="0"/>
          <dgm:bulletEnabled val="1"/>
        </dgm:presLayoutVars>
      </dgm:prSet>
      <dgm:spPr/>
      <dgm:t>
        <a:bodyPr/>
        <a:lstStyle/>
        <a:p>
          <a:endParaRPr lang="pl-PL"/>
        </a:p>
      </dgm:t>
    </dgm:pt>
    <dgm:pt modelId="{C36B39EC-DFE7-4D80-87AD-5CD083060DDE}" type="pres">
      <dgm:prSet presAssocID="{EAE5B54A-94CC-46F3-9931-DC8B5BE2C564}" presName="childComposite" presStyleCnt="0">
        <dgm:presLayoutVars>
          <dgm:chMax val="0"/>
          <dgm:chPref val="0"/>
        </dgm:presLayoutVars>
      </dgm:prSet>
      <dgm:spPr/>
      <dgm:t>
        <a:bodyPr/>
        <a:lstStyle/>
        <a:p>
          <a:endParaRPr lang="pl-PL"/>
        </a:p>
      </dgm:t>
    </dgm:pt>
    <dgm:pt modelId="{2AB07326-C5F5-4EB4-B7DB-357369C49C9F}" type="pres">
      <dgm:prSet presAssocID="{EAE5B54A-94CC-46F3-9931-DC8B5BE2C564}" presName="Image" presStyleLbl="node1" presStyleIdx="3" presStyleCnt="8"/>
      <dgm:spPr/>
      <dgm:t>
        <a:bodyPr/>
        <a:lstStyle/>
        <a:p>
          <a:endParaRPr lang="pl-PL"/>
        </a:p>
      </dgm:t>
    </dgm:pt>
    <dgm:pt modelId="{BEDDE955-2547-4927-9139-FBB9036A7BC9}" type="pres">
      <dgm:prSet presAssocID="{EAE5B54A-94CC-46F3-9931-DC8B5BE2C564}" presName="childText" presStyleLbl="lnNode1" presStyleIdx="3" presStyleCnt="8">
        <dgm:presLayoutVars>
          <dgm:chMax val="0"/>
          <dgm:chPref val="0"/>
          <dgm:bulletEnabled val="1"/>
        </dgm:presLayoutVars>
      </dgm:prSet>
      <dgm:spPr/>
      <dgm:t>
        <a:bodyPr/>
        <a:lstStyle/>
        <a:p>
          <a:endParaRPr lang="pl-PL"/>
        </a:p>
      </dgm:t>
    </dgm:pt>
    <dgm:pt modelId="{7EC16573-72F9-4A78-B538-1282E5B8686C}" type="pres">
      <dgm:prSet presAssocID="{2A7E4833-7046-4207-8049-470B41CBE260}" presName="root" presStyleCnt="0">
        <dgm:presLayoutVars>
          <dgm:chMax/>
          <dgm:chPref val="4"/>
        </dgm:presLayoutVars>
      </dgm:prSet>
      <dgm:spPr/>
      <dgm:t>
        <a:bodyPr/>
        <a:lstStyle/>
        <a:p>
          <a:endParaRPr lang="pl-PL"/>
        </a:p>
      </dgm:t>
    </dgm:pt>
    <dgm:pt modelId="{CF91AB72-ED44-4CFE-B101-806248153104}" type="pres">
      <dgm:prSet presAssocID="{2A7E4833-7046-4207-8049-470B41CBE260}" presName="rootComposite" presStyleCnt="0">
        <dgm:presLayoutVars/>
      </dgm:prSet>
      <dgm:spPr/>
      <dgm:t>
        <a:bodyPr/>
        <a:lstStyle/>
        <a:p>
          <a:endParaRPr lang="pl-PL"/>
        </a:p>
      </dgm:t>
    </dgm:pt>
    <dgm:pt modelId="{FD1223C7-F63D-4AC9-8486-9ED581F5B8C7}" type="pres">
      <dgm:prSet presAssocID="{2A7E4833-7046-4207-8049-470B41CBE260}" presName="rootText" presStyleLbl="node0" presStyleIdx="1" presStyleCnt="2">
        <dgm:presLayoutVars>
          <dgm:chMax/>
          <dgm:chPref val="4"/>
        </dgm:presLayoutVars>
      </dgm:prSet>
      <dgm:spPr/>
      <dgm:t>
        <a:bodyPr/>
        <a:lstStyle/>
        <a:p>
          <a:endParaRPr lang="pl-PL"/>
        </a:p>
      </dgm:t>
    </dgm:pt>
    <dgm:pt modelId="{A16133D2-97C0-4588-919B-760DEB21700F}" type="pres">
      <dgm:prSet presAssocID="{2A7E4833-7046-4207-8049-470B41CBE260}" presName="childShape" presStyleCnt="0">
        <dgm:presLayoutVars>
          <dgm:chMax val="0"/>
          <dgm:chPref val="0"/>
        </dgm:presLayoutVars>
      </dgm:prSet>
      <dgm:spPr/>
      <dgm:t>
        <a:bodyPr/>
        <a:lstStyle/>
        <a:p>
          <a:endParaRPr lang="pl-PL"/>
        </a:p>
      </dgm:t>
    </dgm:pt>
    <dgm:pt modelId="{D46286BF-E50E-4363-B03D-1EFF0FC0EE10}" type="pres">
      <dgm:prSet presAssocID="{47C950C6-0571-4F7F-9189-98D15640D6B1}" presName="childComposite" presStyleCnt="0">
        <dgm:presLayoutVars>
          <dgm:chMax val="0"/>
          <dgm:chPref val="0"/>
        </dgm:presLayoutVars>
      </dgm:prSet>
      <dgm:spPr/>
      <dgm:t>
        <a:bodyPr/>
        <a:lstStyle/>
        <a:p>
          <a:endParaRPr lang="pl-PL"/>
        </a:p>
      </dgm:t>
    </dgm:pt>
    <dgm:pt modelId="{17DEB730-D417-4B31-90EA-661EB38F22A2}" type="pres">
      <dgm:prSet presAssocID="{47C950C6-0571-4F7F-9189-98D15640D6B1}" presName="Image" presStyleLbl="node1" presStyleIdx="4" presStyleCnt="8"/>
      <dgm:spPr/>
      <dgm:t>
        <a:bodyPr/>
        <a:lstStyle/>
        <a:p>
          <a:endParaRPr lang="pl-PL"/>
        </a:p>
      </dgm:t>
    </dgm:pt>
    <dgm:pt modelId="{F90A8CD9-DE1B-4839-929C-CB720B86C662}" type="pres">
      <dgm:prSet presAssocID="{47C950C6-0571-4F7F-9189-98D15640D6B1}" presName="childText" presStyleLbl="lnNode1" presStyleIdx="4" presStyleCnt="8" custScaleY="124835">
        <dgm:presLayoutVars>
          <dgm:chMax val="0"/>
          <dgm:chPref val="0"/>
          <dgm:bulletEnabled val="1"/>
        </dgm:presLayoutVars>
      </dgm:prSet>
      <dgm:spPr/>
      <dgm:t>
        <a:bodyPr/>
        <a:lstStyle/>
        <a:p>
          <a:endParaRPr lang="pl-PL"/>
        </a:p>
      </dgm:t>
    </dgm:pt>
    <dgm:pt modelId="{4C2079D7-D7B9-44AF-B957-CEE3C82FAB3E}" type="pres">
      <dgm:prSet presAssocID="{4C14D6C0-61B0-4B38-AA63-F7E4A05FA240}" presName="childComposite" presStyleCnt="0">
        <dgm:presLayoutVars>
          <dgm:chMax val="0"/>
          <dgm:chPref val="0"/>
        </dgm:presLayoutVars>
      </dgm:prSet>
      <dgm:spPr/>
      <dgm:t>
        <a:bodyPr/>
        <a:lstStyle/>
        <a:p>
          <a:endParaRPr lang="pl-PL"/>
        </a:p>
      </dgm:t>
    </dgm:pt>
    <dgm:pt modelId="{86B9F7EC-F77E-490D-831F-A2124BC06BF2}" type="pres">
      <dgm:prSet presAssocID="{4C14D6C0-61B0-4B38-AA63-F7E4A05FA240}" presName="Image" presStyleLbl="node1" presStyleIdx="5" presStyleCnt="8"/>
      <dgm:spPr/>
      <dgm:t>
        <a:bodyPr/>
        <a:lstStyle/>
        <a:p>
          <a:endParaRPr lang="pl-PL"/>
        </a:p>
      </dgm:t>
    </dgm:pt>
    <dgm:pt modelId="{96208CC4-29BC-48C1-A5D8-3770F53FF63B}" type="pres">
      <dgm:prSet presAssocID="{4C14D6C0-61B0-4B38-AA63-F7E4A05FA240}" presName="childText" presStyleLbl="lnNode1" presStyleIdx="5" presStyleCnt="8" custScaleY="121767">
        <dgm:presLayoutVars>
          <dgm:chMax val="0"/>
          <dgm:chPref val="0"/>
          <dgm:bulletEnabled val="1"/>
        </dgm:presLayoutVars>
      </dgm:prSet>
      <dgm:spPr/>
      <dgm:t>
        <a:bodyPr/>
        <a:lstStyle/>
        <a:p>
          <a:endParaRPr lang="pl-PL"/>
        </a:p>
      </dgm:t>
    </dgm:pt>
    <dgm:pt modelId="{69A03C94-9CB0-41A9-AD59-0B031501E897}" type="pres">
      <dgm:prSet presAssocID="{C6875097-D024-4C3C-8FDA-C1539057EA19}" presName="childComposite" presStyleCnt="0">
        <dgm:presLayoutVars>
          <dgm:chMax val="0"/>
          <dgm:chPref val="0"/>
        </dgm:presLayoutVars>
      </dgm:prSet>
      <dgm:spPr/>
      <dgm:t>
        <a:bodyPr/>
        <a:lstStyle/>
        <a:p>
          <a:endParaRPr lang="pl-PL"/>
        </a:p>
      </dgm:t>
    </dgm:pt>
    <dgm:pt modelId="{8448AB3A-5019-4C93-A30A-5FF12B370DA8}" type="pres">
      <dgm:prSet presAssocID="{C6875097-D024-4C3C-8FDA-C1539057EA19}" presName="Image" presStyleLbl="node1" presStyleIdx="6" presStyleCnt="8"/>
      <dgm:spPr/>
      <dgm:t>
        <a:bodyPr/>
        <a:lstStyle/>
        <a:p>
          <a:endParaRPr lang="pl-PL"/>
        </a:p>
      </dgm:t>
    </dgm:pt>
    <dgm:pt modelId="{51878EC8-1FCD-46E8-B118-0916D600E33B}" type="pres">
      <dgm:prSet presAssocID="{C6875097-D024-4C3C-8FDA-C1539057EA19}" presName="childText" presStyleLbl="lnNode1" presStyleIdx="6" presStyleCnt="8" custScaleX="100090" custScaleY="210788">
        <dgm:presLayoutVars>
          <dgm:chMax val="0"/>
          <dgm:chPref val="0"/>
          <dgm:bulletEnabled val="1"/>
        </dgm:presLayoutVars>
      </dgm:prSet>
      <dgm:spPr/>
      <dgm:t>
        <a:bodyPr/>
        <a:lstStyle/>
        <a:p>
          <a:endParaRPr lang="pl-PL"/>
        </a:p>
      </dgm:t>
    </dgm:pt>
    <dgm:pt modelId="{685B90B0-606A-4714-B486-803CDC3A64B1}" type="pres">
      <dgm:prSet presAssocID="{5ABC9296-31F4-42C4-B389-2000669B0E44}" presName="childComposite" presStyleCnt="0">
        <dgm:presLayoutVars>
          <dgm:chMax val="0"/>
          <dgm:chPref val="0"/>
        </dgm:presLayoutVars>
      </dgm:prSet>
      <dgm:spPr/>
      <dgm:t>
        <a:bodyPr/>
        <a:lstStyle/>
        <a:p>
          <a:endParaRPr lang="pl-PL"/>
        </a:p>
      </dgm:t>
    </dgm:pt>
    <dgm:pt modelId="{EDC24D8D-5E57-4374-A168-15CAB1CDFA79}" type="pres">
      <dgm:prSet presAssocID="{5ABC9296-31F4-42C4-B389-2000669B0E44}" presName="Image" presStyleLbl="node1" presStyleIdx="7" presStyleCnt="8"/>
      <dgm:spPr/>
      <dgm:t>
        <a:bodyPr/>
        <a:lstStyle/>
        <a:p>
          <a:endParaRPr lang="pl-PL"/>
        </a:p>
      </dgm:t>
    </dgm:pt>
    <dgm:pt modelId="{C59BC34C-1D38-46E8-BE48-E3E04C8C8670}" type="pres">
      <dgm:prSet presAssocID="{5ABC9296-31F4-42C4-B389-2000669B0E44}" presName="childText" presStyleLbl="lnNode1" presStyleIdx="7" presStyleCnt="8" custScaleY="188518" custLinFactNeighborX="19802">
        <dgm:presLayoutVars>
          <dgm:chMax val="0"/>
          <dgm:chPref val="0"/>
          <dgm:bulletEnabled val="1"/>
        </dgm:presLayoutVars>
      </dgm:prSet>
      <dgm:spPr/>
      <dgm:t>
        <a:bodyPr/>
        <a:lstStyle/>
        <a:p>
          <a:endParaRPr lang="pl-PL"/>
        </a:p>
      </dgm:t>
    </dgm:pt>
  </dgm:ptLst>
  <dgm:cxnLst>
    <dgm:cxn modelId="{D3FC34F9-1FC5-4B77-9581-C84A6A159831}" type="presOf" srcId="{2A7E4833-7046-4207-8049-470B41CBE260}" destId="{FD1223C7-F63D-4AC9-8486-9ED581F5B8C7}" srcOrd="0" destOrd="0" presId="urn:microsoft.com/office/officeart/2008/layout/PictureAccentList"/>
    <dgm:cxn modelId="{68553A64-E556-4BA9-96C7-2CCCF82706FC}" srcId="{2A7E4833-7046-4207-8049-470B41CBE260}" destId="{47C950C6-0571-4F7F-9189-98D15640D6B1}" srcOrd="0" destOrd="0" parTransId="{9E1F5F1D-39C3-4FAB-800D-DB46BE954530}" sibTransId="{062A58EF-0C06-40CE-B9A4-94AA94DA42AC}"/>
    <dgm:cxn modelId="{6F6D43E5-68B4-4688-B20C-62C8A39B4630}" type="presOf" srcId="{4C14D6C0-61B0-4B38-AA63-F7E4A05FA240}" destId="{96208CC4-29BC-48C1-A5D8-3770F53FF63B}" srcOrd="0" destOrd="0" presId="urn:microsoft.com/office/officeart/2008/layout/PictureAccentList"/>
    <dgm:cxn modelId="{A3D05226-E8F8-4221-A268-5F7DE3EA6B63}" srcId="{5142665F-3286-4C7D-B198-55BD71CF8BCD}" destId="{28AF8F60-AB33-4AA2-8604-6DD217F6B603}" srcOrd="1" destOrd="0" parTransId="{51A0E5CC-854D-4A54-B295-30E648A52276}" sibTransId="{90F7AFEC-D7AF-4056-811B-C3F246622840}"/>
    <dgm:cxn modelId="{7EA6FA80-F8F7-4DA4-AA43-A93F77BFE033}" type="presOf" srcId="{28AF8F60-AB33-4AA2-8604-6DD217F6B603}" destId="{8DEDBBA2-7B57-4721-AA4E-DE7728273174}" srcOrd="0" destOrd="0" presId="urn:microsoft.com/office/officeart/2008/layout/PictureAccentList"/>
    <dgm:cxn modelId="{3BC1008B-EFE9-4299-A8A7-5C9239C8A00C}" type="presOf" srcId="{5A3C94C3-1378-41C7-AA13-62875E670FC2}" destId="{54543982-C19E-4AC9-B566-10006668DBD8}" srcOrd="0" destOrd="0" presId="urn:microsoft.com/office/officeart/2008/layout/PictureAccentList"/>
    <dgm:cxn modelId="{A72A328A-583A-4EC7-82E6-610270A19290}" type="presOf" srcId="{5142665F-3286-4C7D-B198-55BD71CF8BCD}" destId="{49EA9D6F-7F6A-44ED-880F-B90B78B05752}" srcOrd="0" destOrd="0" presId="urn:microsoft.com/office/officeart/2008/layout/PictureAccentList"/>
    <dgm:cxn modelId="{DF36AA02-87D5-49A1-83DC-794D3C35B280}" srcId="{E6BAC584-DE93-4EAC-8983-E7FB4ED33650}" destId="{5142665F-3286-4C7D-B198-55BD71CF8BCD}" srcOrd="0" destOrd="0" parTransId="{2E398866-71E0-4E6B-B288-30D481865645}" sibTransId="{C107C736-D195-46C3-8CE1-B92A0A1769C6}"/>
    <dgm:cxn modelId="{F2E5CD45-EEA8-4CDF-AD01-127ADEC90A38}" type="presOf" srcId="{EAE5B54A-94CC-46F3-9931-DC8B5BE2C564}" destId="{BEDDE955-2547-4927-9139-FBB9036A7BC9}" srcOrd="0" destOrd="0" presId="urn:microsoft.com/office/officeart/2008/layout/PictureAccentList"/>
    <dgm:cxn modelId="{A9A43D2A-8616-46BF-9E95-7A5E84F998C0}" type="presOf" srcId="{5ABC9296-31F4-42C4-B389-2000669B0E44}" destId="{C59BC34C-1D38-46E8-BE48-E3E04C8C8670}" srcOrd="0" destOrd="0" presId="urn:microsoft.com/office/officeart/2008/layout/PictureAccentList"/>
    <dgm:cxn modelId="{0AFF7463-87FE-4B11-84A8-1C73B256E5C2}" type="presOf" srcId="{47C950C6-0571-4F7F-9189-98D15640D6B1}" destId="{F90A8CD9-DE1B-4839-929C-CB720B86C662}" srcOrd="0" destOrd="0" presId="urn:microsoft.com/office/officeart/2008/layout/PictureAccentList"/>
    <dgm:cxn modelId="{6D399FCC-9D04-4EE1-80D6-AE73B256E571}" type="presOf" srcId="{C6875097-D024-4C3C-8FDA-C1539057EA19}" destId="{51878EC8-1FCD-46E8-B118-0916D600E33B}" srcOrd="0" destOrd="0" presId="urn:microsoft.com/office/officeart/2008/layout/PictureAccentList"/>
    <dgm:cxn modelId="{B5472F1B-55FE-4DDD-ADF4-01AD05CF0CF2}" srcId="{2A7E4833-7046-4207-8049-470B41CBE260}" destId="{C6875097-D024-4C3C-8FDA-C1539057EA19}" srcOrd="2" destOrd="0" parTransId="{71FEBA78-99AA-43E7-95A0-F3046273F90A}" sibTransId="{A652F731-4470-4F7B-8890-C1EA26F44120}"/>
    <dgm:cxn modelId="{8CCAB81A-3F75-4185-BCD8-167C5C10797F}" srcId="{2A7E4833-7046-4207-8049-470B41CBE260}" destId="{5ABC9296-31F4-42C4-B389-2000669B0E44}" srcOrd="3" destOrd="0" parTransId="{E4DDE2C5-63B8-483C-9E81-CBF2506C177C}" sibTransId="{B88313CE-F049-4EEF-91EC-5AF9B1F7BA6B}"/>
    <dgm:cxn modelId="{9C7ABD30-08C9-4857-A271-1E80ACD82373}" srcId="{5142665F-3286-4C7D-B198-55BD71CF8BCD}" destId="{5A3C94C3-1378-41C7-AA13-62875E670FC2}" srcOrd="2" destOrd="0" parTransId="{8E5515A4-F87C-4143-B0BD-A27505AFAA7D}" sibTransId="{DFDA51F0-FF59-4038-9AF4-F594C97D68D0}"/>
    <dgm:cxn modelId="{D5FB3CC9-185A-48B1-969E-91CD6442789F}" srcId="{E6BAC584-DE93-4EAC-8983-E7FB4ED33650}" destId="{2A7E4833-7046-4207-8049-470B41CBE260}" srcOrd="1" destOrd="0" parTransId="{B475372D-45BE-46D4-B0F6-960C673D4084}" sibTransId="{B5536882-C5A5-4F61-B4ED-05E40357E4BC}"/>
    <dgm:cxn modelId="{A8617958-D34C-4353-AD22-97ADBCC199E4}" srcId="{5142665F-3286-4C7D-B198-55BD71CF8BCD}" destId="{C8DFC94B-C27B-4C73-BE00-EC6BA83C7D59}" srcOrd="0" destOrd="0" parTransId="{61CE8C69-4A90-439D-A8CE-9BD2185035DC}" sibTransId="{AC64C45E-3150-4B7B-9574-F0D1F9F69469}"/>
    <dgm:cxn modelId="{712DEF88-9178-45DA-8403-83DD7F06CDF9}" type="presOf" srcId="{C8DFC94B-C27B-4C73-BE00-EC6BA83C7D59}" destId="{48EAB508-C010-434F-9D23-03EE6E097D28}" srcOrd="0" destOrd="0" presId="urn:microsoft.com/office/officeart/2008/layout/PictureAccentList"/>
    <dgm:cxn modelId="{9AF139AD-941A-4CD8-8945-C1997D31ACD7}" srcId="{5142665F-3286-4C7D-B198-55BD71CF8BCD}" destId="{EAE5B54A-94CC-46F3-9931-DC8B5BE2C564}" srcOrd="3" destOrd="0" parTransId="{BB3C2DCB-42A7-43BA-9C66-EB3E57905245}" sibTransId="{EB340782-69BD-4F85-8DA9-C9620DB0A61A}"/>
    <dgm:cxn modelId="{33399C1C-83DA-4032-9F53-6A967308D21A}" srcId="{2A7E4833-7046-4207-8049-470B41CBE260}" destId="{4C14D6C0-61B0-4B38-AA63-F7E4A05FA240}" srcOrd="1" destOrd="0" parTransId="{6BDD2161-614D-4C53-8AF9-D2437F02380C}" sibTransId="{321367AF-C9A1-4058-98B0-ADF422DC8B39}"/>
    <dgm:cxn modelId="{C97FE108-8525-4907-A8A0-05F8E5BFAA9D}" type="presOf" srcId="{E6BAC584-DE93-4EAC-8983-E7FB4ED33650}" destId="{884AAB73-8E85-4223-9E52-810979E0C43D}" srcOrd="0" destOrd="0" presId="urn:microsoft.com/office/officeart/2008/layout/PictureAccentList"/>
    <dgm:cxn modelId="{63042937-9266-45CD-94A3-3C18C2725C5B}" type="presParOf" srcId="{884AAB73-8E85-4223-9E52-810979E0C43D}" destId="{4F48DF8D-68E3-4075-94A5-0BE8A8406419}" srcOrd="0" destOrd="0" presId="urn:microsoft.com/office/officeart/2008/layout/PictureAccentList"/>
    <dgm:cxn modelId="{D4A1EC98-9003-4960-B74A-A01A1F997DE9}" type="presParOf" srcId="{4F48DF8D-68E3-4075-94A5-0BE8A8406419}" destId="{6CB9B787-B18B-4A97-B730-80F7CEEA438F}" srcOrd="0" destOrd="0" presId="urn:microsoft.com/office/officeart/2008/layout/PictureAccentList"/>
    <dgm:cxn modelId="{54E1F69E-2A09-443F-BADE-4AB4E0BA21E2}" type="presParOf" srcId="{6CB9B787-B18B-4A97-B730-80F7CEEA438F}" destId="{49EA9D6F-7F6A-44ED-880F-B90B78B05752}" srcOrd="0" destOrd="0" presId="urn:microsoft.com/office/officeart/2008/layout/PictureAccentList"/>
    <dgm:cxn modelId="{71D9A845-DF47-466B-B5A3-C7BCFA313E48}" type="presParOf" srcId="{4F48DF8D-68E3-4075-94A5-0BE8A8406419}" destId="{9DE3A7AA-24A3-4D18-A1DC-2073C8244577}" srcOrd="1" destOrd="0" presId="urn:microsoft.com/office/officeart/2008/layout/PictureAccentList"/>
    <dgm:cxn modelId="{842243E9-42BF-4450-9CD0-9D37A27B45DD}" type="presParOf" srcId="{9DE3A7AA-24A3-4D18-A1DC-2073C8244577}" destId="{45894F74-C57B-4EA5-946B-79A26D637D14}" srcOrd="0" destOrd="0" presId="urn:microsoft.com/office/officeart/2008/layout/PictureAccentList"/>
    <dgm:cxn modelId="{5C9EA9FE-FF45-4139-B970-298DFADB5835}" type="presParOf" srcId="{45894F74-C57B-4EA5-946B-79A26D637D14}" destId="{64ACF2D1-42E9-466A-B2B4-74C71EC7D0B3}" srcOrd="0" destOrd="0" presId="urn:microsoft.com/office/officeart/2008/layout/PictureAccentList"/>
    <dgm:cxn modelId="{9D6F1DB4-B238-445E-A719-188B99B7C7DA}" type="presParOf" srcId="{45894F74-C57B-4EA5-946B-79A26D637D14}" destId="{48EAB508-C010-434F-9D23-03EE6E097D28}" srcOrd="1" destOrd="0" presId="urn:microsoft.com/office/officeart/2008/layout/PictureAccentList"/>
    <dgm:cxn modelId="{691F60ED-B877-44B9-B75E-D7F322BAD1FD}" type="presParOf" srcId="{9DE3A7AA-24A3-4D18-A1DC-2073C8244577}" destId="{257FCB20-1A69-4D82-9153-9F05605F7040}" srcOrd="1" destOrd="0" presId="urn:microsoft.com/office/officeart/2008/layout/PictureAccentList"/>
    <dgm:cxn modelId="{009ADCE6-B150-4EBA-AB46-6168E196833C}" type="presParOf" srcId="{257FCB20-1A69-4D82-9153-9F05605F7040}" destId="{4DF6D560-ECB7-4F81-843C-49F792366BF2}" srcOrd="0" destOrd="0" presId="urn:microsoft.com/office/officeart/2008/layout/PictureAccentList"/>
    <dgm:cxn modelId="{50FF9498-4A87-461E-B442-9E7E9A9BDB6C}" type="presParOf" srcId="{257FCB20-1A69-4D82-9153-9F05605F7040}" destId="{8DEDBBA2-7B57-4721-AA4E-DE7728273174}" srcOrd="1" destOrd="0" presId="urn:microsoft.com/office/officeart/2008/layout/PictureAccentList"/>
    <dgm:cxn modelId="{C0634A3D-C8E6-416B-B724-C2E2704409DA}" type="presParOf" srcId="{9DE3A7AA-24A3-4D18-A1DC-2073C8244577}" destId="{188865DD-DA0C-45EF-9836-B16CC74E88E9}" srcOrd="2" destOrd="0" presId="urn:microsoft.com/office/officeart/2008/layout/PictureAccentList"/>
    <dgm:cxn modelId="{515491B7-5240-492A-8D96-D139515A7032}" type="presParOf" srcId="{188865DD-DA0C-45EF-9836-B16CC74E88E9}" destId="{BF9BB110-BD6E-4423-8288-A8BF450E7586}" srcOrd="0" destOrd="0" presId="urn:microsoft.com/office/officeart/2008/layout/PictureAccentList"/>
    <dgm:cxn modelId="{9EBEA99F-CC51-4718-BAEA-70683230AE20}" type="presParOf" srcId="{188865DD-DA0C-45EF-9836-B16CC74E88E9}" destId="{54543982-C19E-4AC9-B566-10006668DBD8}" srcOrd="1" destOrd="0" presId="urn:microsoft.com/office/officeart/2008/layout/PictureAccentList"/>
    <dgm:cxn modelId="{67FE2BEA-3FFF-49D0-80D5-1121C41EBF89}" type="presParOf" srcId="{9DE3A7AA-24A3-4D18-A1DC-2073C8244577}" destId="{C36B39EC-DFE7-4D80-87AD-5CD083060DDE}" srcOrd="3" destOrd="0" presId="urn:microsoft.com/office/officeart/2008/layout/PictureAccentList"/>
    <dgm:cxn modelId="{AC8086A6-E629-4A1D-B554-65BCE8509B36}" type="presParOf" srcId="{C36B39EC-DFE7-4D80-87AD-5CD083060DDE}" destId="{2AB07326-C5F5-4EB4-B7DB-357369C49C9F}" srcOrd="0" destOrd="0" presId="urn:microsoft.com/office/officeart/2008/layout/PictureAccentList"/>
    <dgm:cxn modelId="{4B2EE854-843D-4CBB-B881-98DA8F92F803}" type="presParOf" srcId="{C36B39EC-DFE7-4D80-87AD-5CD083060DDE}" destId="{BEDDE955-2547-4927-9139-FBB9036A7BC9}" srcOrd="1" destOrd="0" presId="urn:microsoft.com/office/officeart/2008/layout/PictureAccentList"/>
    <dgm:cxn modelId="{F86F195A-22B3-4E18-AE40-B9CC88466721}" type="presParOf" srcId="{884AAB73-8E85-4223-9E52-810979E0C43D}" destId="{7EC16573-72F9-4A78-B538-1282E5B8686C}" srcOrd="1" destOrd="0" presId="urn:microsoft.com/office/officeart/2008/layout/PictureAccentList"/>
    <dgm:cxn modelId="{3BAF8B4A-3793-4ABB-9A29-5757E710F617}" type="presParOf" srcId="{7EC16573-72F9-4A78-B538-1282E5B8686C}" destId="{CF91AB72-ED44-4CFE-B101-806248153104}" srcOrd="0" destOrd="0" presId="urn:microsoft.com/office/officeart/2008/layout/PictureAccentList"/>
    <dgm:cxn modelId="{8C509834-A968-485A-B107-CEBF3FEEDE4D}" type="presParOf" srcId="{CF91AB72-ED44-4CFE-B101-806248153104}" destId="{FD1223C7-F63D-4AC9-8486-9ED581F5B8C7}" srcOrd="0" destOrd="0" presId="urn:microsoft.com/office/officeart/2008/layout/PictureAccentList"/>
    <dgm:cxn modelId="{0DF374E9-1C68-41B4-9100-326E24085DE2}" type="presParOf" srcId="{7EC16573-72F9-4A78-B538-1282E5B8686C}" destId="{A16133D2-97C0-4588-919B-760DEB21700F}" srcOrd="1" destOrd="0" presId="urn:microsoft.com/office/officeart/2008/layout/PictureAccentList"/>
    <dgm:cxn modelId="{7610826D-EFC0-460A-B78F-B38CEFC5CC42}" type="presParOf" srcId="{A16133D2-97C0-4588-919B-760DEB21700F}" destId="{D46286BF-E50E-4363-B03D-1EFF0FC0EE10}" srcOrd="0" destOrd="0" presId="urn:microsoft.com/office/officeart/2008/layout/PictureAccentList"/>
    <dgm:cxn modelId="{2A986EB0-CC0B-4BA4-9BBC-AADC616F5282}" type="presParOf" srcId="{D46286BF-E50E-4363-B03D-1EFF0FC0EE10}" destId="{17DEB730-D417-4B31-90EA-661EB38F22A2}" srcOrd="0" destOrd="0" presId="urn:microsoft.com/office/officeart/2008/layout/PictureAccentList"/>
    <dgm:cxn modelId="{3FDDA34E-B655-4C10-90F2-FC7E4EFFFB82}" type="presParOf" srcId="{D46286BF-E50E-4363-B03D-1EFF0FC0EE10}" destId="{F90A8CD9-DE1B-4839-929C-CB720B86C662}" srcOrd="1" destOrd="0" presId="urn:microsoft.com/office/officeart/2008/layout/PictureAccentList"/>
    <dgm:cxn modelId="{8B0940CE-044F-444A-B1E0-04E13D059083}" type="presParOf" srcId="{A16133D2-97C0-4588-919B-760DEB21700F}" destId="{4C2079D7-D7B9-44AF-B957-CEE3C82FAB3E}" srcOrd="1" destOrd="0" presId="urn:microsoft.com/office/officeart/2008/layout/PictureAccentList"/>
    <dgm:cxn modelId="{55CDB261-B755-4D9E-9FD1-86D9498EED76}" type="presParOf" srcId="{4C2079D7-D7B9-44AF-B957-CEE3C82FAB3E}" destId="{86B9F7EC-F77E-490D-831F-A2124BC06BF2}" srcOrd="0" destOrd="0" presId="urn:microsoft.com/office/officeart/2008/layout/PictureAccentList"/>
    <dgm:cxn modelId="{0AC5068E-633D-419D-8538-660DC272870B}" type="presParOf" srcId="{4C2079D7-D7B9-44AF-B957-CEE3C82FAB3E}" destId="{96208CC4-29BC-48C1-A5D8-3770F53FF63B}" srcOrd="1" destOrd="0" presId="urn:microsoft.com/office/officeart/2008/layout/PictureAccentList"/>
    <dgm:cxn modelId="{B883DED1-DBB0-4F10-A505-617CFE996195}" type="presParOf" srcId="{A16133D2-97C0-4588-919B-760DEB21700F}" destId="{69A03C94-9CB0-41A9-AD59-0B031501E897}" srcOrd="2" destOrd="0" presId="urn:microsoft.com/office/officeart/2008/layout/PictureAccentList"/>
    <dgm:cxn modelId="{603B7459-199E-4891-9A17-369E37BA7C9A}" type="presParOf" srcId="{69A03C94-9CB0-41A9-AD59-0B031501E897}" destId="{8448AB3A-5019-4C93-A30A-5FF12B370DA8}" srcOrd="0" destOrd="0" presId="urn:microsoft.com/office/officeart/2008/layout/PictureAccentList"/>
    <dgm:cxn modelId="{94F0A9F4-EF86-4FDD-98E1-36C6F89EB39D}" type="presParOf" srcId="{69A03C94-9CB0-41A9-AD59-0B031501E897}" destId="{51878EC8-1FCD-46E8-B118-0916D600E33B}" srcOrd="1" destOrd="0" presId="urn:microsoft.com/office/officeart/2008/layout/PictureAccentList"/>
    <dgm:cxn modelId="{7F39F9DA-0474-4391-BFDE-200FDA7C159C}" type="presParOf" srcId="{A16133D2-97C0-4588-919B-760DEB21700F}" destId="{685B90B0-606A-4714-B486-803CDC3A64B1}" srcOrd="3" destOrd="0" presId="urn:microsoft.com/office/officeart/2008/layout/PictureAccentList"/>
    <dgm:cxn modelId="{8DAE19AB-265A-4F69-A99E-BDA9EDE6CCFD}" type="presParOf" srcId="{685B90B0-606A-4714-B486-803CDC3A64B1}" destId="{EDC24D8D-5E57-4374-A168-15CAB1CDFA79}" srcOrd="0" destOrd="0" presId="urn:microsoft.com/office/officeart/2008/layout/PictureAccentList"/>
    <dgm:cxn modelId="{F06890D3-13B6-496B-9982-A22D05E854CE}" type="presParOf" srcId="{685B90B0-606A-4714-B486-803CDC3A64B1}" destId="{C59BC34C-1D38-46E8-BE48-E3E04C8C8670}"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6D33E1-82DB-4594-A1F2-C053B25B17CC}" type="doc">
      <dgm:prSet loTypeId="urn:microsoft.com/office/officeart/2005/8/layout/chevron1" loCatId="process" qsTypeId="urn:microsoft.com/office/officeart/2005/8/quickstyle/simple4" qsCatId="simple" csTypeId="urn:microsoft.com/office/officeart/2005/8/colors/accent0_2" csCatId="mainScheme" phldr="1"/>
      <dgm:spPr/>
      <dgm:t>
        <a:bodyPr/>
        <a:lstStyle/>
        <a:p>
          <a:endParaRPr lang="pl-PL"/>
        </a:p>
      </dgm:t>
    </dgm:pt>
    <dgm:pt modelId="{0BCE5B47-AEEB-43FC-8288-B92174DDB87A}">
      <dgm:prSet phldrT="[Tekst]"/>
      <dgm:spPr/>
      <dgm:t>
        <a:bodyPr/>
        <a:lstStyle/>
        <a:p>
          <a:r>
            <a:rPr lang="pl-PL" dirty="0" smtClean="0"/>
            <a:t>Dla kogo?</a:t>
          </a:r>
          <a:endParaRPr lang="pl-PL" dirty="0"/>
        </a:p>
      </dgm:t>
    </dgm:pt>
    <dgm:pt modelId="{91ECCEBC-7F09-45D5-9AFF-3F46163A9F60}" type="parTrans" cxnId="{57C703A0-DAC9-4C8D-A593-5BC1CD3533D1}">
      <dgm:prSet/>
      <dgm:spPr/>
      <dgm:t>
        <a:bodyPr/>
        <a:lstStyle/>
        <a:p>
          <a:endParaRPr lang="pl-PL"/>
        </a:p>
      </dgm:t>
    </dgm:pt>
    <dgm:pt modelId="{D8026621-C308-480D-A439-F980D33474CE}" type="sibTrans" cxnId="{57C703A0-DAC9-4C8D-A593-5BC1CD3533D1}">
      <dgm:prSet/>
      <dgm:spPr/>
      <dgm:t>
        <a:bodyPr/>
        <a:lstStyle/>
        <a:p>
          <a:endParaRPr lang="pl-PL"/>
        </a:p>
      </dgm:t>
    </dgm:pt>
    <dgm:pt modelId="{302D90EC-99DE-4070-9A03-D7B057825FA6}">
      <dgm:prSet phldrT="[Tekst]" custT="1"/>
      <dgm:spPr/>
      <dgm:t>
        <a:bodyPr/>
        <a:lstStyle/>
        <a:p>
          <a:pPr algn="l"/>
          <a:r>
            <a:rPr lang="pl-PL" sz="1400" b="1" dirty="0" smtClean="0">
              <a:solidFill>
                <a:srgbClr val="C00000"/>
              </a:solidFill>
            </a:rPr>
            <a:t>Producent świń</a:t>
          </a:r>
          <a:r>
            <a:rPr lang="pl-PL" sz="1400" b="0" dirty="0" smtClean="0"/>
            <a:t>,</a:t>
          </a:r>
          <a:r>
            <a:rPr lang="pl-PL" sz="1400" dirty="0" smtClean="0"/>
            <a:t> któremu został nadany numer identyfikacyjny w trybie przepisów o krajowym systemie ewidencji producentów, ewidencji gospodarstw rolnych oraz ewidencji wniosków o przyznanie płatności</a:t>
          </a:r>
          <a:endParaRPr lang="pl-PL" sz="1400" dirty="0"/>
        </a:p>
      </dgm:t>
    </dgm:pt>
    <dgm:pt modelId="{00A2B07A-6DDF-40F0-9F73-4553D55F7377}" type="parTrans" cxnId="{2D30BDD8-28FC-4B41-9077-A2225E0D3826}">
      <dgm:prSet/>
      <dgm:spPr/>
      <dgm:t>
        <a:bodyPr/>
        <a:lstStyle/>
        <a:p>
          <a:endParaRPr lang="pl-PL"/>
        </a:p>
      </dgm:t>
    </dgm:pt>
    <dgm:pt modelId="{BE88BCBF-0A86-4C1F-A82B-F6A4032271E0}" type="sibTrans" cxnId="{2D30BDD8-28FC-4B41-9077-A2225E0D3826}">
      <dgm:prSet/>
      <dgm:spPr/>
      <dgm:t>
        <a:bodyPr/>
        <a:lstStyle/>
        <a:p>
          <a:endParaRPr lang="pl-PL"/>
        </a:p>
      </dgm:t>
    </dgm:pt>
    <dgm:pt modelId="{B3D660D9-DA7A-4A24-9365-BE1E574D6288}">
      <dgm:prSet phldrT="[Tekst]"/>
      <dgm:spPr/>
      <dgm:t>
        <a:bodyPr/>
        <a:lstStyle/>
        <a:p>
          <a:r>
            <a:rPr lang="pl-PL" dirty="0" smtClean="0"/>
            <a:t>Do jakiej kategorii świń?</a:t>
          </a:r>
          <a:endParaRPr lang="pl-PL" dirty="0"/>
        </a:p>
      </dgm:t>
    </dgm:pt>
    <dgm:pt modelId="{30CDAF3D-A8A9-43BE-BB01-524CB114E7D4}" type="parTrans" cxnId="{A146A57F-FB95-4EC2-933A-5D7B4C2D2422}">
      <dgm:prSet/>
      <dgm:spPr/>
      <dgm:t>
        <a:bodyPr/>
        <a:lstStyle/>
        <a:p>
          <a:endParaRPr lang="pl-PL"/>
        </a:p>
      </dgm:t>
    </dgm:pt>
    <dgm:pt modelId="{B7E91BDB-DF27-42B1-94E1-5357A89CBF95}" type="sibTrans" cxnId="{A146A57F-FB95-4EC2-933A-5D7B4C2D2422}">
      <dgm:prSet/>
      <dgm:spPr/>
      <dgm:t>
        <a:bodyPr/>
        <a:lstStyle/>
        <a:p>
          <a:endParaRPr lang="pl-PL"/>
        </a:p>
      </dgm:t>
    </dgm:pt>
    <dgm:pt modelId="{784B605E-A59B-42F8-8F2A-F026DE0414F9}">
      <dgm:prSet phldrT="[Tekst]" custT="1"/>
      <dgm:spPr/>
      <dgm:t>
        <a:bodyPr/>
        <a:lstStyle/>
        <a:p>
          <a:r>
            <a:rPr lang="pl-PL" sz="1400" dirty="0" smtClean="0"/>
            <a:t>loszki hodowlane mające w dniu zakupu </a:t>
          </a:r>
          <a:r>
            <a:rPr lang="pl-PL" sz="1400" b="1" dirty="0" smtClean="0">
              <a:solidFill>
                <a:srgbClr val="0000FF"/>
              </a:solidFill>
            </a:rPr>
            <a:t>mniej niż 150 dni</a:t>
          </a:r>
          <a:r>
            <a:rPr lang="pl-PL" sz="1400" dirty="0" smtClean="0">
              <a:solidFill>
                <a:srgbClr val="0000FF"/>
              </a:solidFill>
            </a:rPr>
            <a:t>,</a:t>
          </a:r>
          <a:endParaRPr lang="pl-PL" sz="1400" dirty="0">
            <a:solidFill>
              <a:srgbClr val="0000FF"/>
            </a:solidFill>
          </a:endParaRPr>
        </a:p>
      </dgm:t>
    </dgm:pt>
    <dgm:pt modelId="{9071DEE5-3475-490F-85B1-E205498AE982}" type="parTrans" cxnId="{F7832648-9B40-4475-83B2-4F156E07770C}">
      <dgm:prSet/>
      <dgm:spPr/>
      <dgm:t>
        <a:bodyPr/>
        <a:lstStyle/>
        <a:p>
          <a:endParaRPr lang="pl-PL"/>
        </a:p>
      </dgm:t>
    </dgm:pt>
    <dgm:pt modelId="{3B2D0308-F765-4920-A421-1C84BB5AE098}" type="sibTrans" cxnId="{F7832648-9B40-4475-83B2-4F156E07770C}">
      <dgm:prSet/>
      <dgm:spPr/>
      <dgm:t>
        <a:bodyPr/>
        <a:lstStyle/>
        <a:p>
          <a:endParaRPr lang="pl-PL"/>
        </a:p>
      </dgm:t>
    </dgm:pt>
    <dgm:pt modelId="{53BD9F4B-74F5-4970-A2CA-3C1AB27BAA3B}">
      <dgm:prSet/>
      <dgm:spPr/>
      <dgm:t>
        <a:bodyPr/>
        <a:lstStyle/>
        <a:p>
          <a:r>
            <a:rPr lang="pl-PL" dirty="0" smtClean="0"/>
            <a:t>W jakiej formie?</a:t>
          </a:r>
          <a:endParaRPr lang="pl-PL" dirty="0"/>
        </a:p>
      </dgm:t>
    </dgm:pt>
    <dgm:pt modelId="{F6BF2B94-0209-4DB2-BE43-B85C60285AFB}" type="parTrans" cxnId="{FB29492E-CB0A-4618-ADD5-565BD69FE047}">
      <dgm:prSet/>
      <dgm:spPr/>
      <dgm:t>
        <a:bodyPr/>
        <a:lstStyle/>
        <a:p>
          <a:endParaRPr lang="pl-PL"/>
        </a:p>
      </dgm:t>
    </dgm:pt>
    <dgm:pt modelId="{70228906-97DC-4EED-97C2-9FF00BB30FE0}" type="sibTrans" cxnId="{FB29492E-CB0A-4618-ADD5-565BD69FE047}">
      <dgm:prSet/>
      <dgm:spPr/>
      <dgm:t>
        <a:bodyPr/>
        <a:lstStyle/>
        <a:p>
          <a:endParaRPr lang="pl-PL"/>
        </a:p>
      </dgm:t>
    </dgm:pt>
    <dgm:pt modelId="{3E0DDEF7-02B8-496A-B02E-C9A5A823DC6B}">
      <dgm:prSet custT="1"/>
      <dgm:spPr/>
      <dgm:t>
        <a:bodyPr/>
        <a:lstStyle/>
        <a:p>
          <a:r>
            <a:rPr lang="pl-PL" sz="1400" dirty="0" smtClean="0"/>
            <a:t> w formie refundacji kosztów zakupu:</a:t>
          </a:r>
          <a:endParaRPr lang="pl-PL" sz="1400" dirty="0"/>
        </a:p>
      </dgm:t>
    </dgm:pt>
    <dgm:pt modelId="{02713B44-BD9B-488B-91CF-0EBD0200EEB4}" type="parTrans" cxnId="{ABD3F940-2F82-4ACA-A577-DDBF5D8523C5}">
      <dgm:prSet/>
      <dgm:spPr/>
      <dgm:t>
        <a:bodyPr/>
        <a:lstStyle/>
        <a:p>
          <a:endParaRPr lang="pl-PL"/>
        </a:p>
      </dgm:t>
    </dgm:pt>
    <dgm:pt modelId="{A73E8584-4388-4DD8-BAA2-0CDBAEC2A32B}" type="sibTrans" cxnId="{ABD3F940-2F82-4ACA-A577-DDBF5D8523C5}">
      <dgm:prSet/>
      <dgm:spPr/>
      <dgm:t>
        <a:bodyPr/>
        <a:lstStyle/>
        <a:p>
          <a:endParaRPr lang="pl-PL"/>
        </a:p>
      </dgm:t>
    </dgm:pt>
    <dgm:pt modelId="{54E48540-F14B-44A1-8A10-2B1944F342B5}">
      <dgm:prSet phldrT="[Tekst]" custT="1"/>
      <dgm:spPr/>
      <dgm:t>
        <a:bodyPr/>
        <a:lstStyle/>
        <a:p>
          <a:r>
            <a:rPr lang="pl-PL" sz="1400" dirty="0" smtClean="0"/>
            <a:t>loszki hodowlane, mające w dniu zakupu </a:t>
          </a:r>
          <a:r>
            <a:rPr lang="pl-PL" sz="1400" b="1" dirty="0" smtClean="0">
              <a:solidFill>
                <a:srgbClr val="C00000"/>
              </a:solidFill>
            </a:rPr>
            <a:t>nie mniej niż 150 dni</a:t>
          </a:r>
          <a:r>
            <a:rPr lang="pl-PL" sz="1400" dirty="0" smtClean="0"/>
            <a:t>, które zostały poddane ocenie wartości użytkowej tucznej i rzeźnej,</a:t>
          </a:r>
          <a:endParaRPr lang="pl-PL" sz="1400" dirty="0"/>
        </a:p>
      </dgm:t>
    </dgm:pt>
    <dgm:pt modelId="{E550A4A2-2E90-46FA-8CF8-60182E9FF988}" type="parTrans" cxnId="{87403421-1030-475F-A41C-235F3D9E3752}">
      <dgm:prSet/>
      <dgm:spPr/>
      <dgm:t>
        <a:bodyPr/>
        <a:lstStyle/>
        <a:p>
          <a:endParaRPr lang="pl-PL"/>
        </a:p>
      </dgm:t>
    </dgm:pt>
    <dgm:pt modelId="{7CE17EEA-4EF6-431A-B11F-C093AF379864}" type="sibTrans" cxnId="{87403421-1030-475F-A41C-235F3D9E3752}">
      <dgm:prSet/>
      <dgm:spPr/>
      <dgm:t>
        <a:bodyPr/>
        <a:lstStyle/>
        <a:p>
          <a:endParaRPr lang="pl-PL"/>
        </a:p>
      </dgm:t>
    </dgm:pt>
    <dgm:pt modelId="{8C65A8EA-4174-4D18-B0D4-ED1D991ED48E}">
      <dgm:prSet phldrT="[Tekst]" custT="1"/>
      <dgm:spPr/>
      <dgm:t>
        <a:bodyPr/>
        <a:lstStyle/>
        <a:p>
          <a:r>
            <a:rPr lang="pl-PL" sz="1400" dirty="0" smtClean="0"/>
            <a:t>knury hodowlane, mające w dniu zakupu </a:t>
          </a:r>
          <a:r>
            <a:rPr lang="pl-PL" sz="1400" b="1" dirty="0" smtClean="0">
              <a:solidFill>
                <a:srgbClr val="C00000"/>
              </a:solidFill>
            </a:rPr>
            <a:t>nie mniej niż 150 dni</a:t>
          </a:r>
          <a:r>
            <a:rPr lang="pl-PL" sz="1400" dirty="0" smtClean="0"/>
            <a:t>, które zostały poddane ocenie wartości użytkowej tucznej i rzeźnej - dla których wystawione zostało świadectwo potwierdzające pochodzenie tych zwierząt, urodzonych w stadach objętych oceną wartości użytkowej świń</a:t>
          </a:r>
          <a:r>
            <a:rPr lang="pl-PL" sz="1200" dirty="0" smtClean="0"/>
            <a:t>.</a:t>
          </a:r>
          <a:endParaRPr lang="pl-PL" sz="1200" dirty="0"/>
        </a:p>
      </dgm:t>
    </dgm:pt>
    <dgm:pt modelId="{F4FA5115-9D20-4D60-B39B-2A3A839B3892}" type="parTrans" cxnId="{036D02B5-05FF-4347-A836-FAAE4A4C79F5}">
      <dgm:prSet/>
      <dgm:spPr/>
      <dgm:t>
        <a:bodyPr/>
        <a:lstStyle/>
        <a:p>
          <a:endParaRPr lang="pl-PL"/>
        </a:p>
      </dgm:t>
    </dgm:pt>
    <dgm:pt modelId="{08FC054F-4A65-4E0C-A83F-4327029562DE}" type="sibTrans" cxnId="{036D02B5-05FF-4347-A836-FAAE4A4C79F5}">
      <dgm:prSet/>
      <dgm:spPr/>
      <dgm:t>
        <a:bodyPr/>
        <a:lstStyle/>
        <a:p>
          <a:endParaRPr lang="pl-PL"/>
        </a:p>
      </dgm:t>
    </dgm:pt>
    <dgm:pt modelId="{46A61671-D03E-43C6-B245-C0AB68416DCF}">
      <dgm:prSet custT="1"/>
      <dgm:spPr/>
      <dgm:t>
        <a:bodyPr/>
        <a:lstStyle/>
        <a:p>
          <a:r>
            <a:rPr lang="pl-PL" sz="1400" b="1" dirty="0" smtClean="0">
              <a:solidFill>
                <a:srgbClr val="C00000"/>
              </a:solidFill>
            </a:rPr>
            <a:t>150 zł </a:t>
          </a:r>
          <a:r>
            <a:rPr lang="pl-PL" sz="1400" dirty="0" smtClean="0"/>
            <a:t>– do loszki hodowlanej mającej w dniu zakupu mniej niż 150 dni,</a:t>
          </a:r>
          <a:endParaRPr lang="pl-PL" sz="1400" dirty="0"/>
        </a:p>
      </dgm:t>
    </dgm:pt>
    <dgm:pt modelId="{678F8549-0F5D-4A41-B125-D24A7FFCDE63}" type="parTrans" cxnId="{1413492B-7DEE-4E0C-84BF-81EE32021113}">
      <dgm:prSet/>
      <dgm:spPr/>
      <dgm:t>
        <a:bodyPr/>
        <a:lstStyle/>
        <a:p>
          <a:endParaRPr lang="pl-PL"/>
        </a:p>
      </dgm:t>
    </dgm:pt>
    <dgm:pt modelId="{1214AB9E-4BB0-44F0-AFD2-4AFE6F6844BD}" type="sibTrans" cxnId="{1413492B-7DEE-4E0C-84BF-81EE32021113}">
      <dgm:prSet/>
      <dgm:spPr/>
      <dgm:t>
        <a:bodyPr/>
        <a:lstStyle/>
        <a:p>
          <a:endParaRPr lang="pl-PL"/>
        </a:p>
      </dgm:t>
    </dgm:pt>
    <dgm:pt modelId="{54556E7C-370F-4EFF-8FBA-9E4F7886E13E}">
      <dgm:prSet custT="1"/>
      <dgm:spPr/>
      <dgm:t>
        <a:bodyPr/>
        <a:lstStyle/>
        <a:p>
          <a:r>
            <a:rPr lang="pl-PL" sz="1400" b="1" dirty="0" smtClean="0">
              <a:solidFill>
                <a:srgbClr val="C00000"/>
              </a:solidFill>
            </a:rPr>
            <a:t>350 zł </a:t>
          </a:r>
          <a:r>
            <a:rPr lang="pl-PL" sz="1400" dirty="0" smtClean="0"/>
            <a:t>– do loszki hodowlanej, mającej w dniu zakupu nie mniej niż 150 dni,</a:t>
          </a:r>
          <a:endParaRPr lang="pl-PL" sz="1400" dirty="0"/>
        </a:p>
      </dgm:t>
    </dgm:pt>
    <dgm:pt modelId="{F7882B54-D104-42FE-AC68-3767A156BEFC}" type="parTrans" cxnId="{D7CDE1A3-60D5-40B0-9C51-0DC92B0A045C}">
      <dgm:prSet/>
      <dgm:spPr/>
      <dgm:t>
        <a:bodyPr/>
        <a:lstStyle/>
        <a:p>
          <a:endParaRPr lang="pl-PL"/>
        </a:p>
      </dgm:t>
    </dgm:pt>
    <dgm:pt modelId="{5B1AD80D-91EE-4A8F-810D-A71DB79B7E8C}" type="sibTrans" cxnId="{D7CDE1A3-60D5-40B0-9C51-0DC92B0A045C}">
      <dgm:prSet/>
      <dgm:spPr/>
      <dgm:t>
        <a:bodyPr/>
        <a:lstStyle/>
        <a:p>
          <a:endParaRPr lang="pl-PL"/>
        </a:p>
      </dgm:t>
    </dgm:pt>
    <dgm:pt modelId="{0A376202-AC1F-47D6-9E1B-F0451ED4A188}">
      <dgm:prSet custT="1"/>
      <dgm:spPr/>
      <dgm:t>
        <a:bodyPr/>
        <a:lstStyle/>
        <a:p>
          <a:r>
            <a:rPr lang="pl-PL" sz="1400" b="1" dirty="0" smtClean="0">
              <a:solidFill>
                <a:srgbClr val="C00000"/>
              </a:solidFill>
            </a:rPr>
            <a:t>500 zł </a:t>
          </a:r>
          <a:r>
            <a:rPr lang="pl-PL" sz="1400" dirty="0" smtClean="0"/>
            <a:t>– do knura hodowlanego</a:t>
          </a:r>
          <a:endParaRPr lang="pl-PL" sz="1400" dirty="0"/>
        </a:p>
      </dgm:t>
    </dgm:pt>
    <dgm:pt modelId="{5E66263E-5C87-486C-889C-5F50C60502A8}" type="parTrans" cxnId="{FE5BB278-DC8A-4014-9B85-ABC9ED625900}">
      <dgm:prSet/>
      <dgm:spPr/>
      <dgm:t>
        <a:bodyPr/>
        <a:lstStyle/>
        <a:p>
          <a:endParaRPr lang="pl-PL"/>
        </a:p>
      </dgm:t>
    </dgm:pt>
    <dgm:pt modelId="{451AB4BA-D0E9-4E36-87A2-423D07D15B6F}" type="sibTrans" cxnId="{FE5BB278-DC8A-4014-9B85-ABC9ED625900}">
      <dgm:prSet/>
      <dgm:spPr/>
      <dgm:t>
        <a:bodyPr/>
        <a:lstStyle/>
        <a:p>
          <a:endParaRPr lang="pl-PL"/>
        </a:p>
      </dgm:t>
    </dgm:pt>
    <dgm:pt modelId="{1D8515CF-26E3-4677-8BDE-987AEDC975C9}" type="pres">
      <dgm:prSet presAssocID="{036D33E1-82DB-4594-A1F2-C053B25B17CC}" presName="Name0" presStyleCnt="0">
        <dgm:presLayoutVars>
          <dgm:dir/>
          <dgm:animLvl val="lvl"/>
          <dgm:resizeHandles val="exact"/>
        </dgm:presLayoutVars>
      </dgm:prSet>
      <dgm:spPr/>
      <dgm:t>
        <a:bodyPr/>
        <a:lstStyle/>
        <a:p>
          <a:endParaRPr lang="pl-PL"/>
        </a:p>
      </dgm:t>
    </dgm:pt>
    <dgm:pt modelId="{BA09FD1B-C4DC-46B1-A3F4-759E6477556F}" type="pres">
      <dgm:prSet presAssocID="{0BCE5B47-AEEB-43FC-8288-B92174DDB87A}" presName="composite" presStyleCnt="0"/>
      <dgm:spPr/>
      <dgm:t>
        <a:bodyPr/>
        <a:lstStyle/>
        <a:p>
          <a:endParaRPr lang="pl-PL"/>
        </a:p>
      </dgm:t>
    </dgm:pt>
    <dgm:pt modelId="{0529F176-CA13-4D9D-8742-EC04DB8938FB}" type="pres">
      <dgm:prSet presAssocID="{0BCE5B47-AEEB-43FC-8288-B92174DDB87A}" presName="parTx" presStyleLbl="node1" presStyleIdx="0" presStyleCnt="3" custLinFactNeighborX="-38" custLinFactNeighborY="-34941">
        <dgm:presLayoutVars>
          <dgm:chMax val="0"/>
          <dgm:chPref val="0"/>
          <dgm:bulletEnabled val="1"/>
        </dgm:presLayoutVars>
      </dgm:prSet>
      <dgm:spPr/>
      <dgm:t>
        <a:bodyPr/>
        <a:lstStyle/>
        <a:p>
          <a:endParaRPr lang="pl-PL"/>
        </a:p>
      </dgm:t>
    </dgm:pt>
    <dgm:pt modelId="{932A6662-BAB4-466E-8019-F40702E6C5A9}" type="pres">
      <dgm:prSet presAssocID="{0BCE5B47-AEEB-43FC-8288-B92174DDB87A}" presName="desTx" presStyleLbl="revTx" presStyleIdx="0" presStyleCnt="3" custLinFactNeighborX="7084" custLinFactNeighborY="-3526">
        <dgm:presLayoutVars>
          <dgm:bulletEnabled val="1"/>
        </dgm:presLayoutVars>
      </dgm:prSet>
      <dgm:spPr/>
      <dgm:t>
        <a:bodyPr/>
        <a:lstStyle/>
        <a:p>
          <a:endParaRPr lang="pl-PL"/>
        </a:p>
      </dgm:t>
    </dgm:pt>
    <dgm:pt modelId="{E1E248FA-B4DB-445F-B9F2-83F3FFF8B24B}" type="pres">
      <dgm:prSet presAssocID="{D8026621-C308-480D-A439-F980D33474CE}" presName="space" presStyleCnt="0"/>
      <dgm:spPr/>
      <dgm:t>
        <a:bodyPr/>
        <a:lstStyle/>
        <a:p>
          <a:endParaRPr lang="pl-PL"/>
        </a:p>
      </dgm:t>
    </dgm:pt>
    <dgm:pt modelId="{B94E2202-0D45-4983-A50B-14FE7717AE28}" type="pres">
      <dgm:prSet presAssocID="{53BD9F4B-74F5-4970-A2CA-3C1AB27BAA3B}" presName="composite" presStyleCnt="0"/>
      <dgm:spPr/>
      <dgm:t>
        <a:bodyPr/>
        <a:lstStyle/>
        <a:p>
          <a:endParaRPr lang="pl-PL"/>
        </a:p>
      </dgm:t>
    </dgm:pt>
    <dgm:pt modelId="{CCD8B933-1C6E-4A6C-B95A-03E5DD7039AA}" type="pres">
      <dgm:prSet presAssocID="{53BD9F4B-74F5-4970-A2CA-3C1AB27BAA3B}" presName="parTx" presStyleLbl="node1" presStyleIdx="1" presStyleCnt="3" custLinFactNeighborX="89262" custLinFactNeighborY="-31553">
        <dgm:presLayoutVars>
          <dgm:chMax val="0"/>
          <dgm:chPref val="0"/>
          <dgm:bulletEnabled val="1"/>
        </dgm:presLayoutVars>
      </dgm:prSet>
      <dgm:spPr/>
      <dgm:t>
        <a:bodyPr/>
        <a:lstStyle/>
        <a:p>
          <a:endParaRPr lang="pl-PL"/>
        </a:p>
      </dgm:t>
    </dgm:pt>
    <dgm:pt modelId="{7CC2A0A0-61F1-44E7-AB15-B5D3D7CB7858}" type="pres">
      <dgm:prSet presAssocID="{53BD9F4B-74F5-4970-A2CA-3C1AB27BAA3B}" presName="desTx" presStyleLbl="revTx" presStyleIdx="1" presStyleCnt="3" custScaleX="101825" custScaleY="105157" custLinFactX="24008" custLinFactNeighborX="100000" custLinFactNeighborY="1686">
        <dgm:presLayoutVars>
          <dgm:bulletEnabled val="1"/>
        </dgm:presLayoutVars>
      </dgm:prSet>
      <dgm:spPr/>
      <dgm:t>
        <a:bodyPr/>
        <a:lstStyle/>
        <a:p>
          <a:endParaRPr lang="pl-PL"/>
        </a:p>
      </dgm:t>
    </dgm:pt>
    <dgm:pt modelId="{73777504-C62E-4393-AFB9-A4546F9BCD3F}" type="pres">
      <dgm:prSet presAssocID="{70228906-97DC-4EED-97C2-9FF00BB30FE0}" presName="space" presStyleCnt="0"/>
      <dgm:spPr/>
      <dgm:t>
        <a:bodyPr/>
        <a:lstStyle/>
        <a:p>
          <a:endParaRPr lang="pl-PL"/>
        </a:p>
      </dgm:t>
    </dgm:pt>
    <dgm:pt modelId="{62251E1D-9A3F-4B00-84CE-4B2724631198}" type="pres">
      <dgm:prSet presAssocID="{B3D660D9-DA7A-4A24-9365-BE1E574D6288}" presName="composite" presStyleCnt="0"/>
      <dgm:spPr/>
      <dgm:t>
        <a:bodyPr/>
        <a:lstStyle/>
        <a:p>
          <a:endParaRPr lang="pl-PL"/>
        </a:p>
      </dgm:t>
    </dgm:pt>
    <dgm:pt modelId="{82402EB4-A6FF-4539-99B5-7A51FF87249E}" type="pres">
      <dgm:prSet presAssocID="{B3D660D9-DA7A-4A24-9365-BE1E574D6288}" presName="parTx" presStyleLbl="node1" presStyleIdx="2" presStyleCnt="3" custLinFactNeighborX="-94674" custLinFactNeighborY="-34263">
        <dgm:presLayoutVars>
          <dgm:chMax val="0"/>
          <dgm:chPref val="0"/>
          <dgm:bulletEnabled val="1"/>
        </dgm:presLayoutVars>
      </dgm:prSet>
      <dgm:spPr/>
      <dgm:t>
        <a:bodyPr/>
        <a:lstStyle/>
        <a:p>
          <a:endParaRPr lang="pl-PL"/>
        </a:p>
      </dgm:t>
    </dgm:pt>
    <dgm:pt modelId="{A2A0D150-E356-460D-A951-D7C0BE054D92}" type="pres">
      <dgm:prSet presAssocID="{B3D660D9-DA7A-4A24-9365-BE1E574D6288}" presName="desTx" presStyleLbl="revTx" presStyleIdx="2" presStyleCnt="3" custScaleY="111203" custLinFactX="-10142" custLinFactNeighborX="-100000" custLinFactNeighborY="174">
        <dgm:presLayoutVars>
          <dgm:bulletEnabled val="1"/>
        </dgm:presLayoutVars>
      </dgm:prSet>
      <dgm:spPr/>
      <dgm:t>
        <a:bodyPr/>
        <a:lstStyle/>
        <a:p>
          <a:endParaRPr lang="pl-PL"/>
        </a:p>
      </dgm:t>
    </dgm:pt>
  </dgm:ptLst>
  <dgm:cxnLst>
    <dgm:cxn modelId="{A892DD29-136A-4AF4-8877-786D23722103}" type="presOf" srcId="{0A376202-AC1F-47D6-9E1B-F0451ED4A188}" destId="{7CC2A0A0-61F1-44E7-AB15-B5D3D7CB7858}" srcOrd="0" destOrd="3" presId="urn:microsoft.com/office/officeart/2005/8/layout/chevron1"/>
    <dgm:cxn modelId="{F7832648-9B40-4475-83B2-4F156E07770C}" srcId="{B3D660D9-DA7A-4A24-9365-BE1E574D6288}" destId="{784B605E-A59B-42F8-8F2A-F026DE0414F9}" srcOrd="0" destOrd="0" parTransId="{9071DEE5-3475-490F-85B1-E205498AE982}" sibTransId="{3B2D0308-F765-4920-A421-1C84BB5AE098}"/>
    <dgm:cxn modelId="{87403421-1030-475F-A41C-235F3D9E3752}" srcId="{B3D660D9-DA7A-4A24-9365-BE1E574D6288}" destId="{54E48540-F14B-44A1-8A10-2B1944F342B5}" srcOrd="1" destOrd="0" parTransId="{E550A4A2-2E90-46FA-8CF8-60182E9FF988}" sibTransId="{7CE17EEA-4EF6-431A-B11F-C093AF379864}"/>
    <dgm:cxn modelId="{159DE385-C27C-401E-999D-7C9FAE3A29FE}" type="presOf" srcId="{036D33E1-82DB-4594-A1F2-C053B25B17CC}" destId="{1D8515CF-26E3-4677-8BDE-987AEDC975C9}" srcOrd="0" destOrd="0" presId="urn:microsoft.com/office/officeart/2005/8/layout/chevron1"/>
    <dgm:cxn modelId="{6BF3EB6C-9AEF-4336-ABA8-A286DC09C9FB}" type="presOf" srcId="{46A61671-D03E-43C6-B245-C0AB68416DCF}" destId="{7CC2A0A0-61F1-44E7-AB15-B5D3D7CB7858}" srcOrd="0" destOrd="1" presId="urn:microsoft.com/office/officeart/2005/8/layout/chevron1"/>
    <dgm:cxn modelId="{2D30BDD8-28FC-4B41-9077-A2225E0D3826}" srcId="{0BCE5B47-AEEB-43FC-8288-B92174DDB87A}" destId="{302D90EC-99DE-4070-9A03-D7B057825FA6}" srcOrd="0" destOrd="0" parTransId="{00A2B07A-6DDF-40F0-9F73-4553D55F7377}" sibTransId="{BE88BCBF-0A86-4C1F-A82B-F6A4032271E0}"/>
    <dgm:cxn modelId="{F549D27D-FF66-45D7-A841-F7ABF4AD290F}" type="presOf" srcId="{54556E7C-370F-4EFF-8FBA-9E4F7886E13E}" destId="{7CC2A0A0-61F1-44E7-AB15-B5D3D7CB7858}" srcOrd="0" destOrd="2" presId="urn:microsoft.com/office/officeart/2005/8/layout/chevron1"/>
    <dgm:cxn modelId="{D7CDE1A3-60D5-40B0-9C51-0DC92B0A045C}" srcId="{53BD9F4B-74F5-4970-A2CA-3C1AB27BAA3B}" destId="{54556E7C-370F-4EFF-8FBA-9E4F7886E13E}" srcOrd="2" destOrd="0" parTransId="{F7882B54-D104-42FE-AC68-3767A156BEFC}" sibTransId="{5B1AD80D-91EE-4A8F-810D-A71DB79B7E8C}"/>
    <dgm:cxn modelId="{211DE312-6A9D-49F1-89D1-A4AC90E1A7ED}" type="presOf" srcId="{B3D660D9-DA7A-4A24-9365-BE1E574D6288}" destId="{82402EB4-A6FF-4539-99B5-7A51FF87249E}" srcOrd="0" destOrd="0" presId="urn:microsoft.com/office/officeart/2005/8/layout/chevron1"/>
    <dgm:cxn modelId="{9A82C387-F39D-4E5E-A857-24F775F03A54}" type="presOf" srcId="{302D90EC-99DE-4070-9A03-D7B057825FA6}" destId="{932A6662-BAB4-466E-8019-F40702E6C5A9}" srcOrd="0" destOrd="0" presId="urn:microsoft.com/office/officeart/2005/8/layout/chevron1"/>
    <dgm:cxn modelId="{FB359B97-2058-45AE-A046-993FDE28785F}" type="presOf" srcId="{784B605E-A59B-42F8-8F2A-F026DE0414F9}" destId="{A2A0D150-E356-460D-A951-D7C0BE054D92}" srcOrd="0" destOrd="0" presId="urn:microsoft.com/office/officeart/2005/8/layout/chevron1"/>
    <dgm:cxn modelId="{C8530639-E3C3-4CAB-9936-86BBC85FC1AA}" type="presOf" srcId="{0BCE5B47-AEEB-43FC-8288-B92174DDB87A}" destId="{0529F176-CA13-4D9D-8742-EC04DB8938FB}" srcOrd="0" destOrd="0" presId="urn:microsoft.com/office/officeart/2005/8/layout/chevron1"/>
    <dgm:cxn modelId="{1413492B-7DEE-4E0C-84BF-81EE32021113}" srcId="{53BD9F4B-74F5-4970-A2CA-3C1AB27BAA3B}" destId="{46A61671-D03E-43C6-B245-C0AB68416DCF}" srcOrd="1" destOrd="0" parTransId="{678F8549-0F5D-4A41-B125-D24A7FFCDE63}" sibTransId="{1214AB9E-4BB0-44F0-AFD2-4AFE6F6844BD}"/>
    <dgm:cxn modelId="{036D02B5-05FF-4347-A836-FAAE4A4C79F5}" srcId="{B3D660D9-DA7A-4A24-9365-BE1E574D6288}" destId="{8C65A8EA-4174-4D18-B0D4-ED1D991ED48E}" srcOrd="2" destOrd="0" parTransId="{F4FA5115-9D20-4D60-B39B-2A3A839B3892}" sibTransId="{08FC054F-4A65-4E0C-A83F-4327029562DE}"/>
    <dgm:cxn modelId="{FE5BB278-DC8A-4014-9B85-ABC9ED625900}" srcId="{53BD9F4B-74F5-4970-A2CA-3C1AB27BAA3B}" destId="{0A376202-AC1F-47D6-9E1B-F0451ED4A188}" srcOrd="3" destOrd="0" parTransId="{5E66263E-5C87-486C-889C-5F50C60502A8}" sibTransId="{451AB4BA-D0E9-4E36-87A2-423D07D15B6F}"/>
    <dgm:cxn modelId="{ABD3F940-2F82-4ACA-A577-DDBF5D8523C5}" srcId="{53BD9F4B-74F5-4970-A2CA-3C1AB27BAA3B}" destId="{3E0DDEF7-02B8-496A-B02E-C9A5A823DC6B}" srcOrd="0" destOrd="0" parTransId="{02713B44-BD9B-488B-91CF-0EBD0200EEB4}" sibTransId="{A73E8584-4388-4DD8-BAA2-0CDBAEC2A32B}"/>
    <dgm:cxn modelId="{FB29492E-CB0A-4618-ADD5-565BD69FE047}" srcId="{036D33E1-82DB-4594-A1F2-C053B25B17CC}" destId="{53BD9F4B-74F5-4970-A2CA-3C1AB27BAA3B}" srcOrd="1" destOrd="0" parTransId="{F6BF2B94-0209-4DB2-BE43-B85C60285AFB}" sibTransId="{70228906-97DC-4EED-97C2-9FF00BB30FE0}"/>
    <dgm:cxn modelId="{A146A57F-FB95-4EC2-933A-5D7B4C2D2422}" srcId="{036D33E1-82DB-4594-A1F2-C053B25B17CC}" destId="{B3D660D9-DA7A-4A24-9365-BE1E574D6288}" srcOrd="2" destOrd="0" parTransId="{30CDAF3D-A8A9-43BE-BB01-524CB114E7D4}" sibTransId="{B7E91BDB-DF27-42B1-94E1-5357A89CBF95}"/>
    <dgm:cxn modelId="{A5229E78-0BAA-442F-99CE-A25B7E98C13B}" type="presOf" srcId="{8C65A8EA-4174-4D18-B0D4-ED1D991ED48E}" destId="{A2A0D150-E356-460D-A951-D7C0BE054D92}" srcOrd="0" destOrd="2" presId="urn:microsoft.com/office/officeart/2005/8/layout/chevron1"/>
    <dgm:cxn modelId="{57C703A0-DAC9-4C8D-A593-5BC1CD3533D1}" srcId="{036D33E1-82DB-4594-A1F2-C053B25B17CC}" destId="{0BCE5B47-AEEB-43FC-8288-B92174DDB87A}" srcOrd="0" destOrd="0" parTransId="{91ECCEBC-7F09-45D5-9AFF-3F46163A9F60}" sibTransId="{D8026621-C308-480D-A439-F980D33474CE}"/>
    <dgm:cxn modelId="{70DE4462-4808-4058-84DA-4B4C8377094C}" type="presOf" srcId="{54E48540-F14B-44A1-8A10-2B1944F342B5}" destId="{A2A0D150-E356-460D-A951-D7C0BE054D92}" srcOrd="0" destOrd="1" presId="urn:microsoft.com/office/officeart/2005/8/layout/chevron1"/>
    <dgm:cxn modelId="{CE800397-746F-42E2-8F99-9865F867CBB6}" type="presOf" srcId="{53BD9F4B-74F5-4970-A2CA-3C1AB27BAA3B}" destId="{CCD8B933-1C6E-4A6C-B95A-03E5DD7039AA}" srcOrd="0" destOrd="0" presId="urn:microsoft.com/office/officeart/2005/8/layout/chevron1"/>
    <dgm:cxn modelId="{DFAF20F4-7CDC-4F88-906C-EAC8DC319382}" type="presOf" srcId="{3E0DDEF7-02B8-496A-B02E-C9A5A823DC6B}" destId="{7CC2A0A0-61F1-44E7-AB15-B5D3D7CB7858}" srcOrd="0" destOrd="0" presId="urn:microsoft.com/office/officeart/2005/8/layout/chevron1"/>
    <dgm:cxn modelId="{4A8E7C14-8CB2-4279-BE6C-B3F8E1B976A0}" type="presParOf" srcId="{1D8515CF-26E3-4677-8BDE-987AEDC975C9}" destId="{BA09FD1B-C4DC-46B1-A3F4-759E6477556F}" srcOrd="0" destOrd="0" presId="urn:microsoft.com/office/officeart/2005/8/layout/chevron1"/>
    <dgm:cxn modelId="{C94B3116-EB8E-4247-A893-E9B48086AFA0}" type="presParOf" srcId="{BA09FD1B-C4DC-46B1-A3F4-759E6477556F}" destId="{0529F176-CA13-4D9D-8742-EC04DB8938FB}" srcOrd="0" destOrd="0" presId="urn:microsoft.com/office/officeart/2005/8/layout/chevron1"/>
    <dgm:cxn modelId="{460C45C3-A9A8-4609-8C6B-A45872DA727A}" type="presParOf" srcId="{BA09FD1B-C4DC-46B1-A3F4-759E6477556F}" destId="{932A6662-BAB4-466E-8019-F40702E6C5A9}" srcOrd="1" destOrd="0" presId="urn:microsoft.com/office/officeart/2005/8/layout/chevron1"/>
    <dgm:cxn modelId="{FCC104CF-BB23-44DF-9C09-E34108EFE226}" type="presParOf" srcId="{1D8515CF-26E3-4677-8BDE-987AEDC975C9}" destId="{E1E248FA-B4DB-445F-B9F2-83F3FFF8B24B}" srcOrd="1" destOrd="0" presId="urn:microsoft.com/office/officeart/2005/8/layout/chevron1"/>
    <dgm:cxn modelId="{FDB230F4-1244-4476-94D9-3323DBEE21D2}" type="presParOf" srcId="{1D8515CF-26E3-4677-8BDE-987AEDC975C9}" destId="{B94E2202-0D45-4983-A50B-14FE7717AE28}" srcOrd="2" destOrd="0" presId="urn:microsoft.com/office/officeart/2005/8/layout/chevron1"/>
    <dgm:cxn modelId="{CD15BFE5-A8FA-4716-B9AD-79015FEBB2DF}" type="presParOf" srcId="{B94E2202-0D45-4983-A50B-14FE7717AE28}" destId="{CCD8B933-1C6E-4A6C-B95A-03E5DD7039AA}" srcOrd="0" destOrd="0" presId="urn:microsoft.com/office/officeart/2005/8/layout/chevron1"/>
    <dgm:cxn modelId="{1718EF3E-94D3-489C-A546-F3D6F644041C}" type="presParOf" srcId="{B94E2202-0D45-4983-A50B-14FE7717AE28}" destId="{7CC2A0A0-61F1-44E7-AB15-B5D3D7CB7858}" srcOrd="1" destOrd="0" presId="urn:microsoft.com/office/officeart/2005/8/layout/chevron1"/>
    <dgm:cxn modelId="{E39926F4-55C1-41D7-8898-B6ED8767FE53}" type="presParOf" srcId="{1D8515CF-26E3-4677-8BDE-987AEDC975C9}" destId="{73777504-C62E-4393-AFB9-A4546F9BCD3F}" srcOrd="3" destOrd="0" presId="urn:microsoft.com/office/officeart/2005/8/layout/chevron1"/>
    <dgm:cxn modelId="{8FF06CBB-0CF8-433D-B8C2-51E9477A3455}" type="presParOf" srcId="{1D8515CF-26E3-4677-8BDE-987AEDC975C9}" destId="{62251E1D-9A3F-4B00-84CE-4B2724631198}" srcOrd="4" destOrd="0" presId="urn:microsoft.com/office/officeart/2005/8/layout/chevron1"/>
    <dgm:cxn modelId="{9A5684CE-45F3-4BCF-B981-3667CA7CA9C5}" type="presParOf" srcId="{62251E1D-9A3F-4B00-84CE-4B2724631198}" destId="{82402EB4-A6FF-4539-99B5-7A51FF87249E}" srcOrd="0" destOrd="0" presId="urn:microsoft.com/office/officeart/2005/8/layout/chevron1"/>
    <dgm:cxn modelId="{B502B40B-2423-4D1D-A6F5-7A8DCD9C6775}" type="presParOf" srcId="{62251E1D-9A3F-4B00-84CE-4B2724631198}" destId="{A2A0D150-E356-460D-A951-D7C0BE054D92}"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8520B3-633B-4B11-A13B-DEA2D13A1E0C}" type="doc">
      <dgm:prSet loTypeId="urn:microsoft.com/office/officeart/2005/8/layout/hList2" loCatId="list" qsTypeId="urn:microsoft.com/office/officeart/2005/8/quickstyle/simple3" qsCatId="simple" csTypeId="urn:microsoft.com/office/officeart/2005/8/colors/accent0_2" csCatId="mainScheme" phldr="1"/>
      <dgm:spPr/>
      <dgm:t>
        <a:bodyPr/>
        <a:lstStyle/>
        <a:p>
          <a:endParaRPr lang="pl-PL"/>
        </a:p>
      </dgm:t>
    </dgm:pt>
    <dgm:pt modelId="{7BFDF6BA-29E0-4D60-9CEE-E9263EB5F66F}">
      <dgm:prSet phldrT="[Tekst]"/>
      <dgm:spPr/>
      <dgm:t>
        <a:bodyPr/>
        <a:lstStyle/>
        <a:p>
          <a:r>
            <a:rPr lang="pl-PL" b="1" dirty="0" smtClean="0">
              <a:solidFill>
                <a:schemeClr val="accent1">
                  <a:lumMod val="75000"/>
                </a:schemeClr>
              </a:solidFill>
            </a:rPr>
            <a:t>Warunki przystąpienia</a:t>
          </a:r>
          <a:endParaRPr lang="pl-PL" b="1" dirty="0">
            <a:solidFill>
              <a:schemeClr val="accent1">
                <a:lumMod val="75000"/>
              </a:schemeClr>
            </a:solidFill>
          </a:endParaRPr>
        </a:p>
      </dgm:t>
    </dgm:pt>
    <dgm:pt modelId="{D5D2F75D-A28B-47CB-9FBD-7C5AB94C146E}" type="parTrans" cxnId="{A38E196B-2F7C-4F29-8EAB-A72420AC0287}">
      <dgm:prSet/>
      <dgm:spPr/>
      <dgm:t>
        <a:bodyPr/>
        <a:lstStyle/>
        <a:p>
          <a:endParaRPr lang="pl-PL"/>
        </a:p>
      </dgm:t>
    </dgm:pt>
    <dgm:pt modelId="{D93E2329-A875-43BB-B3A9-7D54156F5E69}" type="sibTrans" cxnId="{A38E196B-2F7C-4F29-8EAB-A72420AC0287}">
      <dgm:prSet/>
      <dgm:spPr/>
      <dgm:t>
        <a:bodyPr/>
        <a:lstStyle/>
        <a:p>
          <a:endParaRPr lang="pl-PL"/>
        </a:p>
      </dgm:t>
    </dgm:pt>
    <dgm:pt modelId="{D57D897E-7AAC-412D-BDDC-90D4E3E68E72}">
      <dgm:prSet phldrT="[Tekst]" custT="1"/>
      <dgm:spPr/>
      <dgm:t>
        <a:bodyPr/>
        <a:lstStyle/>
        <a:p>
          <a:r>
            <a:rPr lang="pl-PL" sz="1600" dirty="0" smtClean="0">
              <a:solidFill>
                <a:schemeClr val="tx1"/>
              </a:solidFill>
            </a:rPr>
            <a:t>w dniu złożenia wniosku o udzielenie pomocy, posiadał w siedzibie/siedzibach stada, którym nadano numer na podstawie ustawy o systemie identyfikacji i rejestracji zwierząt, łącznie </a:t>
          </a:r>
          <a:r>
            <a:rPr lang="pl-PL" sz="1600" b="1" dirty="0" smtClean="0">
              <a:solidFill>
                <a:srgbClr val="0000FF"/>
              </a:solidFill>
            </a:rPr>
            <a:t>nie mniej niż 10 i nie więcej niż 2000 świń</a:t>
          </a:r>
          <a:r>
            <a:rPr lang="pl-PL" sz="1600" dirty="0" smtClean="0">
              <a:solidFill>
                <a:schemeClr val="tx1"/>
              </a:solidFill>
            </a:rPr>
            <a:t>, według danych zawartych w Rejestrze zwierząt gospodarskich oznakowanych i siedzib stad tych zwierząt, prowadzonym przez ARiMR,</a:t>
          </a:r>
          <a:endParaRPr lang="pl-PL" sz="1600" dirty="0">
            <a:solidFill>
              <a:schemeClr val="tx1"/>
            </a:solidFill>
          </a:endParaRPr>
        </a:p>
      </dgm:t>
    </dgm:pt>
    <dgm:pt modelId="{803C6C1B-58A2-4A2C-A858-97EC54751E37}" type="parTrans" cxnId="{F03529DA-1BE4-4426-A0F1-DBDA7A15D42E}">
      <dgm:prSet/>
      <dgm:spPr/>
      <dgm:t>
        <a:bodyPr/>
        <a:lstStyle/>
        <a:p>
          <a:endParaRPr lang="pl-PL"/>
        </a:p>
      </dgm:t>
    </dgm:pt>
    <dgm:pt modelId="{E974BEA9-6F53-4787-8B88-D1FD2EB9D110}" type="sibTrans" cxnId="{F03529DA-1BE4-4426-A0F1-DBDA7A15D42E}">
      <dgm:prSet/>
      <dgm:spPr/>
      <dgm:t>
        <a:bodyPr/>
        <a:lstStyle/>
        <a:p>
          <a:endParaRPr lang="pl-PL"/>
        </a:p>
      </dgm:t>
    </dgm:pt>
    <dgm:pt modelId="{56027625-7303-4843-9218-D97AE76A0D60}">
      <dgm:prSet phldrT="[Tekst]" custT="1"/>
      <dgm:spPr/>
      <dgm:t>
        <a:bodyPr/>
        <a:lstStyle/>
        <a:p>
          <a:r>
            <a:rPr lang="pl-PL" sz="1600" dirty="0" smtClean="0">
              <a:solidFill>
                <a:schemeClr val="tx1"/>
              </a:solidFill>
            </a:rPr>
            <a:t>w okresie od dnia złożenia wniosku o udzielenie pomocy, do dnia 30 czerwca 2017 r., </a:t>
          </a:r>
          <a:r>
            <a:rPr lang="pl-PL" sz="1600" b="1" dirty="0" smtClean="0">
              <a:solidFill>
                <a:srgbClr val="C00000"/>
              </a:solidFill>
            </a:rPr>
            <a:t>dokonał zakupu </a:t>
          </a:r>
          <a:r>
            <a:rPr lang="pl-PL" sz="1600" dirty="0" smtClean="0">
              <a:solidFill>
                <a:schemeClr val="tx1"/>
              </a:solidFill>
            </a:rPr>
            <a:t>loszek hodowlanych lub knura hodowlanego</a:t>
          </a:r>
          <a:endParaRPr lang="pl-PL" sz="1600" dirty="0">
            <a:solidFill>
              <a:schemeClr val="tx1"/>
            </a:solidFill>
          </a:endParaRPr>
        </a:p>
      </dgm:t>
    </dgm:pt>
    <dgm:pt modelId="{12385A7A-18BF-40B7-ADA8-7C6EBBA5BB49}" type="parTrans" cxnId="{47246360-76E3-49E9-939C-29D600BD66C0}">
      <dgm:prSet/>
      <dgm:spPr/>
      <dgm:t>
        <a:bodyPr/>
        <a:lstStyle/>
        <a:p>
          <a:endParaRPr lang="pl-PL"/>
        </a:p>
      </dgm:t>
    </dgm:pt>
    <dgm:pt modelId="{EABDF11F-7CBC-4151-83A9-D5A7E39D2B1F}" type="sibTrans" cxnId="{47246360-76E3-49E9-939C-29D600BD66C0}">
      <dgm:prSet/>
      <dgm:spPr/>
      <dgm:t>
        <a:bodyPr/>
        <a:lstStyle/>
        <a:p>
          <a:endParaRPr lang="pl-PL"/>
        </a:p>
      </dgm:t>
    </dgm:pt>
    <dgm:pt modelId="{962C095B-FBC6-406E-B5C6-1ECC46AEB99F}">
      <dgm:prSet phldrT="[Tekst]"/>
      <dgm:spPr/>
      <dgm:t>
        <a:bodyPr/>
        <a:lstStyle/>
        <a:p>
          <a:r>
            <a:rPr lang="pl-PL" b="1" dirty="0" smtClean="0">
              <a:solidFill>
                <a:schemeClr val="accent1">
                  <a:lumMod val="75000"/>
                </a:schemeClr>
              </a:solidFill>
            </a:rPr>
            <a:t>Zobowiązania</a:t>
          </a:r>
          <a:endParaRPr lang="pl-PL" b="1" dirty="0">
            <a:solidFill>
              <a:schemeClr val="accent1">
                <a:lumMod val="75000"/>
              </a:schemeClr>
            </a:solidFill>
          </a:endParaRPr>
        </a:p>
      </dgm:t>
    </dgm:pt>
    <dgm:pt modelId="{10017130-5876-4069-BF3D-70F826E2AE11}" type="parTrans" cxnId="{E100A781-7D33-4E96-8D2D-C556A6E10185}">
      <dgm:prSet/>
      <dgm:spPr/>
      <dgm:t>
        <a:bodyPr/>
        <a:lstStyle/>
        <a:p>
          <a:endParaRPr lang="pl-PL"/>
        </a:p>
      </dgm:t>
    </dgm:pt>
    <dgm:pt modelId="{B4308D4F-7CF7-4CEB-9098-B2EF7DDEBDBA}" type="sibTrans" cxnId="{E100A781-7D33-4E96-8D2D-C556A6E10185}">
      <dgm:prSet/>
      <dgm:spPr/>
      <dgm:t>
        <a:bodyPr/>
        <a:lstStyle/>
        <a:p>
          <a:endParaRPr lang="pl-PL"/>
        </a:p>
      </dgm:t>
    </dgm:pt>
    <dgm:pt modelId="{5BA6574E-680E-4D67-B92D-558859591F81}">
      <dgm:prSet phldrT="[Tekst]" custT="1"/>
      <dgm:spPr/>
      <dgm:t>
        <a:bodyPr/>
        <a:lstStyle/>
        <a:p>
          <a:r>
            <a:rPr lang="pl-PL" sz="1600" dirty="0" smtClean="0">
              <a:solidFill>
                <a:schemeClr val="tx1"/>
              </a:solidFill>
            </a:rPr>
            <a:t>zobowiąże się do sprzedaży, od dnia 1 stycznia 2017 r. do dnia 30 czerwca 2017 r., </a:t>
          </a:r>
          <a:r>
            <a:rPr lang="pl-PL" sz="1600" b="1" dirty="0" smtClean="0">
              <a:solidFill>
                <a:srgbClr val="C00000"/>
              </a:solidFill>
            </a:rPr>
            <a:t>nie większej liczby świń niż liczba świń</a:t>
          </a:r>
          <a:r>
            <a:rPr lang="pl-PL" sz="1600" dirty="0" smtClean="0">
              <a:solidFill>
                <a:schemeClr val="tx1"/>
              </a:solidFill>
            </a:rPr>
            <a:t>, którą sprzedał od dnia 1 stycznia 2016 r. do dnia 30 czerwca 2016 r., </a:t>
          </a:r>
          <a:endParaRPr lang="pl-PL" sz="1600" dirty="0">
            <a:solidFill>
              <a:schemeClr val="tx1"/>
            </a:solidFill>
          </a:endParaRPr>
        </a:p>
      </dgm:t>
    </dgm:pt>
    <dgm:pt modelId="{07F06F1A-61EF-49F2-8519-6E495FC9F0CD}" type="parTrans" cxnId="{C6564C74-1447-4AB3-B621-CA73E2F8F627}">
      <dgm:prSet/>
      <dgm:spPr/>
      <dgm:t>
        <a:bodyPr/>
        <a:lstStyle/>
        <a:p>
          <a:endParaRPr lang="pl-PL"/>
        </a:p>
      </dgm:t>
    </dgm:pt>
    <dgm:pt modelId="{A20EFDF2-37AD-4560-9EB6-C8829B75E993}" type="sibTrans" cxnId="{C6564C74-1447-4AB3-B621-CA73E2F8F627}">
      <dgm:prSet/>
      <dgm:spPr/>
      <dgm:t>
        <a:bodyPr/>
        <a:lstStyle/>
        <a:p>
          <a:endParaRPr lang="pl-PL"/>
        </a:p>
      </dgm:t>
    </dgm:pt>
    <dgm:pt modelId="{DA179EF3-1843-4AC2-968D-AEE3AFDA3B19}">
      <dgm:prSet phldrT="[Tekst]" custT="1"/>
      <dgm:spPr/>
      <dgm:t>
        <a:bodyPr/>
        <a:lstStyle/>
        <a:p>
          <a:r>
            <a:rPr lang="pl-PL" sz="1600" dirty="0" smtClean="0">
              <a:solidFill>
                <a:schemeClr val="tx1"/>
              </a:solidFill>
            </a:rPr>
            <a:t>zobowiąże się do utrzymywania, nie krócej niż do dnia </a:t>
          </a:r>
          <a:r>
            <a:rPr lang="pl-PL" sz="1600" b="1" dirty="0" smtClean="0">
              <a:solidFill>
                <a:srgbClr val="0000FF"/>
              </a:solidFill>
            </a:rPr>
            <a:t>30 czerwca 2019 r.</a:t>
          </a:r>
          <a:r>
            <a:rPr lang="pl-PL" sz="1600" b="1" dirty="0" smtClean="0">
              <a:solidFill>
                <a:schemeClr val="tx1"/>
              </a:solidFill>
            </a:rPr>
            <a:t>, </a:t>
          </a:r>
          <a:r>
            <a:rPr lang="pl-PL" sz="1600" dirty="0" smtClean="0">
              <a:solidFill>
                <a:schemeClr val="tx1"/>
              </a:solidFill>
            </a:rPr>
            <a:t>nie mniej loszek hodowlanych i knurów hodowlanych niż liczba loszek hodowlanych i knurów hodowlanych, do których będzie udzielona pomoc</a:t>
          </a:r>
          <a:r>
            <a:rPr lang="pl-PL" sz="1400" dirty="0" smtClean="0"/>
            <a:t>.</a:t>
          </a:r>
          <a:endParaRPr lang="pl-PL" sz="1400" dirty="0"/>
        </a:p>
      </dgm:t>
    </dgm:pt>
    <dgm:pt modelId="{25B99E42-A4E9-490C-898E-A3230502F249}" type="parTrans" cxnId="{D9365013-269D-4FAB-90D2-DB407200038F}">
      <dgm:prSet/>
      <dgm:spPr/>
      <dgm:t>
        <a:bodyPr/>
        <a:lstStyle/>
        <a:p>
          <a:endParaRPr lang="pl-PL"/>
        </a:p>
      </dgm:t>
    </dgm:pt>
    <dgm:pt modelId="{8977F6F4-685A-42DA-B6E2-E06C48B397C4}" type="sibTrans" cxnId="{D9365013-269D-4FAB-90D2-DB407200038F}">
      <dgm:prSet/>
      <dgm:spPr/>
      <dgm:t>
        <a:bodyPr/>
        <a:lstStyle/>
        <a:p>
          <a:endParaRPr lang="pl-PL"/>
        </a:p>
      </dgm:t>
    </dgm:pt>
    <dgm:pt modelId="{D994F8AA-AE98-4C02-9541-E3ECC6B448E4}" type="pres">
      <dgm:prSet presAssocID="{F18520B3-633B-4B11-A13B-DEA2D13A1E0C}" presName="linearFlow" presStyleCnt="0">
        <dgm:presLayoutVars>
          <dgm:dir/>
          <dgm:animLvl val="lvl"/>
          <dgm:resizeHandles/>
        </dgm:presLayoutVars>
      </dgm:prSet>
      <dgm:spPr/>
      <dgm:t>
        <a:bodyPr/>
        <a:lstStyle/>
        <a:p>
          <a:endParaRPr lang="pl-PL"/>
        </a:p>
      </dgm:t>
    </dgm:pt>
    <dgm:pt modelId="{42F476ED-A385-4671-BB76-F39AD43E93AC}" type="pres">
      <dgm:prSet presAssocID="{7BFDF6BA-29E0-4D60-9CEE-E9263EB5F66F}" presName="compositeNode" presStyleCnt="0">
        <dgm:presLayoutVars>
          <dgm:bulletEnabled val="1"/>
        </dgm:presLayoutVars>
      </dgm:prSet>
      <dgm:spPr/>
      <dgm:t>
        <a:bodyPr/>
        <a:lstStyle/>
        <a:p>
          <a:endParaRPr lang="pl-PL"/>
        </a:p>
      </dgm:t>
    </dgm:pt>
    <dgm:pt modelId="{A986EFEE-2DC3-4FC1-817E-1894CF111BA0}" type="pres">
      <dgm:prSet presAssocID="{7BFDF6BA-29E0-4D60-9CEE-E9263EB5F66F}" presName="image" presStyleLbl="fgImgPlace1" presStyleIdx="0" presStyleCnt="2" custFlipVert="0" custScaleX="4146" custScaleY="3925" custLinFactNeighborX="-42393" custLinFactNeighborY="16576"/>
      <dgm:spPr>
        <a:noFill/>
        <a:ln>
          <a:solidFill>
            <a:schemeClr val="bg1"/>
          </a:solidFill>
        </a:ln>
        <a:effectLst>
          <a:outerShdw blurRad="40000" dist="20000" dir="5400000" rotWithShape="0">
            <a:schemeClr val="bg1">
              <a:alpha val="38000"/>
            </a:schemeClr>
          </a:outerShdw>
        </a:effectLst>
      </dgm:spPr>
      <dgm:t>
        <a:bodyPr/>
        <a:lstStyle/>
        <a:p>
          <a:endParaRPr lang="pl-PL"/>
        </a:p>
      </dgm:t>
    </dgm:pt>
    <dgm:pt modelId="{D110A9C0-A1EE-41FB-8B3F-B4F6E3DAA458}" type="pres">
      <dgm:prSet presAssocID="{7BFDF6BA-29E0-4D60-9CEE-E9263EB5F66F}" presName="childNode" presStyleLbl="node1" presStyleIdx="0" presStyleCnt="2" custScaleX="121960" custScaleY="126383" custLinFactNeighborX="-1487" custLinFactNeighborY="-8793">
        <dgm:presLayoutVars>
          <dgm:bulletEnabled val="1"/>
        </dgm:presLayoutVars>
      </dgm:prSet>
      <dgm:spPr/>
      <dgm:t>
        <a:bodyPr/>
        <a:lstStyle/>
        <a:p>
          <a:endParaRPr lang="pl-PL"/>
        </a:p>
      </dgm:t>
    </dgm:pt>
    <dgm:pt modelId="{A87EF3E6-FE70-4646-B804-31FD93C2F96E}" type="pres">
      <dgm:prSet presAssocID="{7BFDF6BA-29E0-4D60-9CEE-E9263EB5F66F}" presName="parentNode" presStyleLbl="revTx" presStyleIdx="0" presStyleCnt="2" custLinFactNeighborX="-15594" custLinFactNeighborY="525">
        <dgm:presLayoutVars>
          <dgm:chMax val="0"/>
          <dgm:bulletEnabled val="1"/>
        </dgm:presLayoutVars>
      </dgm:prSet>
      <dgm:spPr/>
      <dgm:t>
        <a:bodyPr/>
        <a:lstStyle/>
        <a:p>
          <a:endParaRPr lang="pl-PL"/>
        </a:p>
      </dgm:t>
    </dgm:pt>
    <dgm:pt modelId="{EF7B0DBB-4ADA-4987-9AB5-C70D56DC27E1}" type="pres">
      <dgm:prSet presAssocID="{D93E2329-A875-43BB-B3A9-7D54156F5E69}" presName="sibTrans" presStyleCnt="0"/>
      <dgm:spPr/>
      <dgm:t>
        <a:bodyPr/>
        <a:lstStyle/>
        <a:p>
          <a:endParaRPr lang="pl-PL"/>
        </a:p>
      </dgm:t>
    </dgm:pt>
    <dgm:pt modelId="{CE11E200-8C3C-4B77-9879-AAFE2FBFFD3D}" type="pres">
      <dgm:prSet presAssocID="{962C095B-FBC6-406E-B5C6-1ECC46AEB99F}" presName="compositeNode" presStyleCnt="0">
        <dgm:presLayoutVars>
          <dgm:bulletEnabled val="1"/>
        </dgm:presLayoutVars>
      </dgm:prSet>
      <dgm:spPr/>
      <dgm:t>
        <a:bodyPr/>
        <a:lstStyle/>
        <a:p>
          <a:endParaRPr lang="pl-PL"/>
        </a:p>
      </dgm:t>
    </dgm:pt>
    <dgm:pt modelId="{FEECDCBB-3281-42D1-B96C-E09E78D3EA0E}" type="pres">
      <dgm:prSet presAssocID="{962C095B-FBC6-406E-B5C6-1ECC46AEB99F}" presName="image" presStyleLbl="fgImgPlace1" presStyleIdx="1" presStyleCnt="2" custAng="0" custFlipVert="1" custFlipHor="0" custScaleX="9022" custScaleY="3925" custLinFactNeighborX="3486" custLinFactNeighborY="18826"/>
      <dgm:spPr>
        <a:noFill/>
        <a:ln>
          <a:solidFill>
            <a:schemeClr val="bg1"/>
          </a:solidFill>
        </a:ln>
        <a:effectLst>
          <a:outerShdw blurRad="40000" dist="20000" dir="5400000" rotWithShape="0">
            <a:schemeClr val="bg1">
              <a:alpha val="38000"/>
            </a:schemeClr>
          </a:outerShdw>
        </a:effectLst>
      </dgm:spPr>
      <dgm:t>
        <a:bodyPr/>
        <a:lstStyle/>
        <a:p>
          <a:endParaRPr lang="pl-PL"/>
        </a:p>
      </dgm:t>
    </dgm:pt>
    <dgm:pt modelId="{04FD297D-5739-4296-ACE1-13A099565156}" type="pres">
      <dgm:prSet presAssocID="{962C095B-FBC6-406E-B5C6-1ECC46AEB99F}" presName="childNode" presStyleLbl="node1" presStyleIdx="1" presStyleCnt="2" custScaleX="105841" custScaleY="121959" custLinFactNeighborX="-892" custLinFactNeighborY="-911">
        <dgm:presLayoutVars>
          <dgm:bulletEnabled val="1"/>
        </dgm:presLayoutVars>
      </dgm:prSet>
      <dgm:spPr/>
      <dgm:t>
        <a:bodyPr/>
        <a:lstStyle/>
        <a:p>
          <a:endParaRPr lang="pl-PL"/>
        </a:p>
      </dgm:t>
    </dgm:pt>
    <dgm:pt modelId="{D5A7F15B-3E57-46BA-B574-83106869D694}" type="pres">
      <dgm:prSet presAssocID="{962C095B-FBC6-406E-B5C6-1ECC46AEB99F}" presName="parentNode" presStyleLbl="revTx" presStyleIdx="1" presStyleCnt="2">
        <dgm:presLayoutVars>
          <dgm:chMax val="0"/>
          <dgm:bulletEnabled val="1"/>
        </dgm:presLayoutVars>
      </dgm:prSet>
      <dgm:spPr/>
      <dgm:t>
        <a:bodyPr/>
        <a:lstStyle/>
        <a:p>
          <a:endParaRPr lang="pl-PL"/>
        </a:p>
      </dgm:t>
    </dgm:pt>
  </dgm:ptLst>
  <dgm:cxnLst>
    <dgm:cxn modelId="{62DA5552-D200-4960-A591-EF205C08CF86}" type="presOf" srcId="{56027625-7303-4843-9218-D97AE76A0D60}" destId="{D110A9C0-A1EE-41FB-8B3F-B4F6E3DAA458}" srcOrd="0" destOrd="1" presId="urn:microsoft.com/office/officeart/2005/8/layout/hList2"/>
    <dgm:cxn modelId="{E53648AC-4E44-4F13-B330-98F65B27C9F3}" type="presOf" srcId="{7BFDF6BA-29E0-4D60-9CEE-E9263EB5F66F}" destId="{A87EF3E6-FE70-4646-B804-31FD93C2F96E}" srcOrd="0" destOrd="0" presId="urn:microsoft.com/office/officeart/2005/8/layout/hList2"/>
    <dgm:cxn modelId="{12D48C8A-E77A-4F1C-BB97-C3E9A116AC52}" type="presOf" srcId="{D57D897E-7AAC-412D-BDDC-90D4E3E68E72}" destId="{D110A9C0-A1EE-41FB-8B3F-B4F6E3DAA458}" srcOrd="0" destOrd="0" presId="urn:microsoft.com/office/officeart/2005/8/layout/hList2"/>
    <dgm:cxn modelId="{A38E196B-2F7C-4F29-8EAB-A72420AC0287}" srcId="{F18520B3-633B-4B11-A13B-DEA2D13A1E0C}" destId="{7BFDF6BA-29E0-4D60-9CEE-E9263EB5F66F}" srcOrd="0" destOrd="0" parTransId="{D5D2F75D-A28B-47CB-9FBD-7C5AB94C146E}" sibTransId="{D93E2329-A875-43BB-B3A9-7D54156F5E69}"/>
    <dgm:cxn modelId="{8EB309E8-4D20-4897-AE3B-20F53DA2D700}" type="presOf" srcId="{962C095B-FBC6-406E-B5C6-1ECC46AEB99F}" destId="{D5A7F15B-3E57-46BA-B574-83106869D694}" srcOrd="0" destOrd="0" presId="urn:microsoft.com/office/officeart/2005/8/layout/hList2"/>
    <dgm:cxn modelId="{C6564C74-1447-4AB3-B621-CA73E2F8F627}" srcId="{962C095B-FBC6-406E-B5C6-1ECC46AEB99F}" destId="{5BA6574E-680E-4D67-B92D-558859591F81}" srcOrd="0" destOrd="0" parTransId="{07F06F1A-61EF-49F2-8519-6E495FC9F0CD}" sibTransId="{A20EFDF2-37AD-4560-9EB6-C8829B75E993}"/>
    <dgm:cxn modelId="{D9365013-269D-4FAB-90D2-DB407200038F}" srcId="{962C095B-FBC6-406E-B5C6-1ECC46AEB99F}" destId="{DA179EF3-1843-4AC2-968D-AEE3AFDA3B19}" srcOrd="1" destOrd="0" parTransId="{25B99E42-A4E9-490C-898E-A3230502F249}" sibTransId="{8977F6F4-685A-42DA-B6E2-E06C48B397C4}"/>
    <dgm:cxn modelId="{ED108C15-7376-4B69-A702-257F021F4B16}" type="presOf" srcId="{F18520B3-633B-4B11-A13B-DEA2D13A1E0C}" destId="{D994F8AA-AE98-4C02-9541-E3ECC6B448E4}" srcOrd="0" destOrd="0" presId="urn:microsoft.com/office/officeart/2005/8/layout/hList2"/>
    <dgm:cxn modelId="{E100A781-7D33-4E96-8D2D-C556A6E10185}" srcId="{F18520B3-633B-4B11-A13B-DEA2D13A1E0C}" destId="{962C095B-FBC6-406E-B5C6-1ECC46AEB99F}" srcOrd="1" destOrd="0" parTransId="{10017130-5876-4069-BF3D-70F826E2AE11}" sibTransId="{B4308D4F-7CF7-4CEB-9098-B2EF7DDEBDBA}"/>
    <dgm:cxn modelId="{EA8B8D45-1526-4CC7-BCA7-5F14BFFD740D}" type="presOf" srcId="{DA179EF3-1843-4AC2-968D-AEE3AFDA3B19}" destId="{04FD297D-5739-4296-ACE1-13A099565156}" srcOrd="0" destOrd="1" presId="urn:microsoft.com/office/officeart/2005/8/layout/hList2"/>
    <dgm:cxn modelId="{441E5790-4098-4C66-BC03-48FEDE742463}" type="presOf" srcId="{5BA6574E-680E-4D67-B92D-558859591F81}" destId="{04FD297D-5739-4296-ACE1-13A099565156}" srcOrd="0" destOrd="0" presId="urn:microsoft.com/office/officeart/2005/8/layout/hList2"/>
    <dgm:cxn modelId="{F03529DA-1BE4-4426-A0F1-DBDA7A15D42E}" srcId="{7BFDF6BA-29E0-4D60-9CEE-E9263EB5F66F}" destId="{D57D897E-7AAC-412D-BDDC-90D4E3E68E72}" srcOrd="0" destOrd="0" parTransId="{803C6C1B-58A2-4A2C-A858-97EC54751E37}" sibTransId="{E974BEA9-6F53-4787-8B88-D1FD2EB9D110}"/>
    <dgm:cxn modelId="{47246360-76E3-49E9-939C-29D600BD66C0}" srcId="{7BFDF6BA-29E0-4D60-9CEE-E9263EB5F66F}" destId="{56027625-7303-4843-9218-D97AE76A0D60}" srcOrd="1" destOrd="0" parTransId="{12385A7A-18BF-40B7-ADA8-7C6EBBA5BB49}" sibTransId="{EABDF11F-7CBC-4151-83A9-D5A7E39D2B1F}"/>
    <dgm:cxn modelId="{6B6A380D-997E-475A-8ACD-D1320F720B9D}" type="presParOf" srcId="{D994F8AA-AE98-4C02-9541-E3ECC6B448E4}" destId="{42F476ED-A385-4671-BB76-F39AD43E93AC}" srcOrd="0" destOrd="0" presId="urn:microsoft.com/office/officeart/2005/8/layout/hList2"/>
    <dgm:cxn modelId="{A456E59A-80A6-4081-BA49-7578B98D47C9}" type="presParOf" srcId="{42F476ED-A385-4671-BB76-F39AD43E93AC}" destId="{A986EFEE-2DC3-4FC1-817E-1894CF111BA0}" srcOrd="0" destOrd="0" presId="urn:microsoft.com/office/officeart/2005/8/layout/hList2"/>
    <dgm:cxn modelId="{886E2DE0-1A9C-43F2-AA5F-B944C550093E}" type="presParOf" srcId="{42F476ED-A385-4671-BB76-F39AD43E93AC}" destId="{D110A9C0-A1EE-41FB-8B3F-B4F6E3DAA458}" srcOrd="1" destOrd="0" presId="urn:microsoft.com/office/officeart/2005/8/layout/hList2"/>
    <dgm:cxn modelId="{16DBD12F-F793-477E-BFA8-CCFAD3BF1924}" type="presParOf" srcId="{42F476ED-A385-4671-BB76-F39AD43E93AC}" destId="{A87EF3E6-FE70-4646-B804-31FD93C2F96E}" srcOrd="2" destOrd="0" presId="urn:microsoft.com/office/officeart/2005/8/layout/hList2"/>
    <dgm:cxn modelId="{CB565DBA-BEF3-4C87-B99C-6EA51235EF75}" type="presParOf" srcId="{D994F8AA-AE98-4C02-9541-E3ECC6B448E4}" destId="{EF7B0DBB-4ADA-4987-9AB5-C70D56DC27E1}" srcOrd="1" destOrd="0" presId="urn:microsoft.com/office/officeart/2005/8/layout/hList2"/>
    <dgm:cxn modelId="{491321F8-9258-4CDB-85D6-399EA337242C}" type="presParOf" srcId="{D994F8AA-AE98-4C02-9541-E3ECC6B448E4}" destId="{CE11E200-8C3C-4B77-9879-AAFE2FBFFD3D}" srcOrd="2" destOrd="0" presId="urn:microsoft.com/office/officeart/2005/8/layout/hList2"/>
    <dgm:cxn modelId="{624840BF-D754-4029-92BA-DDE6A7975ACC}" type="presParOf" srcId="{CE11E200-8C3C-4B77-9879-AAFE2FBFFD3D}" destId="{FEECDCBB-3281-42D1-B96C-E09E78D3EA0E}" srcOrd="0" destOrd="0" presId="urn:microsoft.com/office/officeart/2005/8/layout/hList2"/>
    <dgm:cxn modelId="{22B59165-004E-42BB-9690-46461E085AD4}" type="presParOf" srcId="{CE11E200-8C3C-4B77-9879-AAFE2FBFFD3D}" destId="{04FD297D-5739-4296-ACE1-13A099565156}" srcOrd="1" destOrd="0" presId="urn:microsoft.com/office/officeart/2005/8/layout/hList2"/>
    <dgm:cxn modelId="{3DF54383-4ECF-4963-BA29-F0DEA2324E91}" type="presParOf" srcId="{CE11E200-8C3C-4B77-9879-AAFE2FBFFD3D}" destId="{D5A7F15B-3E57-46BA-B574-83106869D69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171772-A5CC-4486-9B69-5751B4611050}" type="doc">
      <dgm:prSet loTypeId="urn:microsoft.com/office/officeart/2005/8/layout/vList2" loCatId="list" qsTypeId="urn:microsoft.com/office/officeart/2005/8/quickstyle/simple4" qsCatId="simple" csTypeId="urn:microsoft.com/office/officeart/2005/8/colors/accent0_2" csCatId="mainScheme" phldr="1"/>
      <dgm:spPr/>
      <dgm:t>
        <a:bodyPr/>
        <a:lstStyle/>
        <a:p>
          <a:endParaRPr lang="pl-PL"/>
        </a:p>
      </dgm:t>
    </dgm:pt>
    <dgm:pt modelId="{85A423E0-AB68-4250-AC66-39DE1344D87B}">
      <dgm:prSet custT="1"/>
      <dgm:spPr/>
      <dgm:t>
        <a:bodyPr/>
        <a:lstStyle/>
        <a:p>
          <a:pPr rtl="0"/>
          <a:r>
            <a:rPr lang="pl-PL" sz="1600" dirty="0" smtClean="0"/>
            <a:t>Pomoc może zostać udzielona do zakupionych:</a:t>
          </a:r>
          <a:endParaRPr lang="pl-PL" sz="1600" dirty="0"/>
        </a:p>
      </dgm:t>
    </dgm:pt>
    <dgm:pt modelId="{52006C00-C3A7-4523-A409-0907E0523C7C}" type="parTrans" cxnId="{703DBF85-02DC-44F9-97DD-27E19D398651}">
      <dgm:prSet/>
      <dgm:spPr/>
      <dgm:t>
        <a:bodyPr/>
        <a:lstStyle/>
        <a:p>
          <a:endParaRPr lang="pl-PL"/>
        </a:p>
      </dgm:t>
    </dgm:pt>
    <dgm:pt modelId="{16D46D6C-48C2-47A7-9EAA-63615138BD66}" type="sibTrans" cxnId="{703DBF85-02DC-44F9-97DD-27E19D398651}">
      <dgm:prSet/>
      <dgm:spPr/>
      <dgm:t>
        <a:bodyPr/>
        <a:lstStyle/>
        <a:p>
          <a:endParaRPr lang="pl-PL"/>
        </a:p>
      </dgm:t>
    </dgm:pt>
    <dgm:pt modelId="{D78BCC3B-4019-46A3-B829-A55FF1758804}">
      <dgm:prSet custT="1"/>
      <dgm:spPr/>
      <dgm:t>
        <a:bodyPr/>
        <a:lstStyle/>
        <a:p>
          <a:pPr rtl="0"/>
          <a:r>
            <a:rPr lang="pl-PL" sz="1400" dirty="0" smtClean="0"/>
            <a:t>loszek hodowlanych – w liczbie stanowiącej </a:t>
          </a:r>
          <a:r>
            <a:rPr lang="pl-PL" sz="1400" b="1" dirty="0" smtClean="0">
              <a:solidFill>
                <a:srgbClr val="C00000"/>
              </a:solidFill>
            </a:rPr>
            <a:t>nie więcej niż 50% liczby świń</a:t>
          </a:r>
          <a:r>
            <a:rPr lang="pl-PL" sz="1400" dirty="0" smtClean="0"/>
            <a:t>, posiadanych w dniu złożenia wniosku, w zaokrągleniu w </a:t>
          </a:r>
          <a:r>
            <a:rPr lang="pl-PL" sz="1400" b="1" dirty="0" smtClean="0">
              <a:solidFill>
                <a:srgbClr val="0000FF"/>
              </a:solidFill>
            </a:rPr>
            <a:t>dół do pełnych sztuk</a:t>
          </a:r>
          <a:r>
            <a:rPr lang="pl-PL" sz="1400" dirty="0" smtClean="0"/>
            <a:t>, ale nie większej niż 100,</a:t>
          </a:r>
          <a:endParaRPr lang="pl-PL" sz="1400" dirty="0"/>
        </a:p>
      </dgm:t>
    </dgm:pt>
    <dgm:pt modelId="{E32AB29A-2BDC-4BB0-8EF7-00E4890FB4F8}" type="parTrans" cxnId="{C84F694B-EB3A-42DC-A7F8-50481BD59144}">
      <dgm:prSet/>
      <dgm:spPr/>
      <dgm:t>
        <a:bodyPr/>
        <a:lstStyle/>
        <a:p>
          <a:endParaRPr lang="pl-PL"/>
        </a:p>
      </dgm:t>
    </dgm:pt>
    <dgm:pt modelId="{5C5C2E00-278B-4BAD-8F06-5B63A4E1E667}" type="sibTrans" cxnId="{C84F694B-EB3A-42DC-A7F8-50481BD59144}">
      <dgm:prSet/>
      <dgm:spPr/>
      <dgm:t>
        <a:bodyPr/>
        <a:lstStyle/>
        <a:p>
          <a:endParaRPr lang="pl-PL"/>
        </a:p>
      </dgm:t>
    </dgm:pt>
    <dgm:pt modelId="{A4649B5F-D319-46E9-9634-8846276E18EF}">
      <dgm:prSet custT="1"/>
      <dgm:spPr/>
      <dgm:t>
        <a:bodyPr/>
        <a:lstStyle/>
        <a:p>
          <a:r>
            <a:rPr lang="pl-PL" sz="1400" dirty="0" smtClean="0"/>
            <a:t>nie więcej </a:t>
          </a:r>
          <a:r>
            <a:rPr lang="pl-PL" sz="1400" b="1" dirty="0" smtClean="0">
              <a:solidFill>
                <a:srgbClr val="C00000"/>
              </a:solidFill>
            </a:rPr>
            <a:t>niż 3 </a:t>
          </a:r>
          <a:r>
            <a:rPr lang="pl-PL" sz="1400" dirty="0" smtClean="0"/>
            <a:t>knurów hodowlanych.</a:t>
          </a:r>
          <a:endParaRPr lang="pl-PL" sz="1400" dirty="0"/>
        </a:p>
      </dgm:t>
    </dgm:pt>
    <dgm:pt modelId="{82DFD88F-636F-4560-93CB-8C569CF331FD}" type="parTrans" cxnId="{2D19FEF9-9FD8-4CC7-9EFD-FE5F088527D7}">
      <dgm:prSet/>
      <dgm:spPr/>
      <dgm:t>
        <a:bodyPr/>
        <a:lstStyle/>
        <a:p>
          <a:endParaRPr lang="pl-PL"/>
        </a:p>
      </dgm:t>
    </dgm:pt>
    <dgm:pt modelId="{34D0D70A-3EF9-48DA-A227-4ED212B5472A}" type="sibTrans" cxnId="{2D19FEF9-9FD8-4CC7-9EFD-FE5F088527D7}">
      <dgm:prSet/>
      <dgm:spPr/>
      <dgm:t>
        <a:bodyPr/>
        <a:lstStyle/>
        <a:p>
          <a:endParaRPr lang="pl-PL"/>
        </a:p>
      </dgm:t>
    </dgm:pt>
    <dgm:pt modelId="{1B44FCBE-CA2F-40B3-B761-75500473D294}">
      <dgm:prSet custT="1"/>
      <dgm:spPr/>
      <dgm:t>
        <a:bodyPr/>
        <a:lstStyle/>
        <a:p>
          <a:r>
            <a:rPr lang="pl-PL" sz="1600" dirty="0" smtClean="0"/>
            <a:t>Pomoc do zakupionych knurów hodowlanych jest udzielana pod warunkiem</a:t>
          </a:r>
          <a:endParaRPr lang="pl-PL" sz="1600" dirty="0"/>
        </a:p>
      </dgm:t>
    </dgm:pt>
    <dgm:pt modelId="{A34BF7DB-CF16-4865-B945-A10420A31748}" type="parTrans" cxnId="{83BAACA1-D6A8-44D6-8486-B824FE04274D}">
      <dgm:prSet/>
      <dgm:spPr/>
      <dgm:t>
        <a:bodyPr/>
        <a:lstStyle/>
        <a:p>
          <a:endParaRPr lang="pl-PL"/>
        </a:p>
      </dgm:t>
    </dgm:pt>
    <dgm:pt modelId="{4EEB02A8-057E-44B7-B899-D7CBEB49B4B0}" type="sibTrans" cxnId="{83BAACA1-D6A8-44D6-8486-B824FE04274D}">
      <dgm:prSet/>
      <dgm:spPr/>
      <dgm:t>
        <a:bodyPr/>
        <a:lstStyle/>
        <a:p>
          <a:endParaRPr lang="pl-PL"/>
        </a:p>
      </dgm:t>
    </dgm:pt>
    <dgm:pt modelId="{1133E5C8-8B94-4794-B4A1-9EB0E5B937FA}">
      <dgm:prSet custT="1"/>
      <dgm:spPr/>
      <dgm:t>
        <a:bodyPr/>
        <a:lstStyle/>
        <a:p>
          <a:pPr rtl="0"/>
          <a:r>
            <a:rPr lang="pl-PL" sz="1400" dirty="0" smtClean="0"/>
            <a:t> że liczba loszek hodowlanych posiadanych przez producenta świń w dniu 30 czerwca 2017 r. przypadająca na jednego zakupionego knura hodowlanego nie będzie mniejsza </a:t>
          </a:r>
          <a:r>
            <a:rPr lang="pl-PL" sz="1400" b="1" dirty="0" smtClean="0">
              <a:solidFill>
                <a:srgbClr val="C00000"/>
              </a:solidFill>
            </a:rPr>
            <a:t>niż 20 sztuk.</a:t>
          </a:r>
          <a:endParaRPr lang="pl-PL" sz="1400" b="1" dirty="0">
            <a:solidFill>
              <a:srgbClr val="C00000"/>
            </a:solidFill>
          </a:endParaRPr>
        </a:p>
      </dgm:t>
    </dgm:pt>
    <dgm:pt modelId="{97E799E0-2F07-4AEE-81A0-9CB89957D320}" type="parTrans" cxnId="{1FCC81F4-A8B4-4743-BF93-5BD6BE42FC48}">
      <dgm:prSet/>
      <dgm:spPr/>
      <dgm:t>
        <a:bodyPr/>
        <a:lstStyle/>
        <a:p>
          <a:endParaRPr lang="pl-PL"/>
        </a:p>
      </dgm:t>
    </dgm:pt>
    <dgm:pt modelId="{B29B0CBA-2A9F-40F6-A761-9BA7417298FF}" type="sibTrans" cxnId="{1FCC81F4-A8B4-4743-BF93-5BD6BE42FC48}">
      <dgm:prSet/>
      <dgm:spPr/>
      <dgm:t>
        <a:bodyPr/>
        <a:lstStyle/>
        <a:p>
          <a:endParaRPr lang="pl-PL"/>
        </a:p>
      </dgm:t>
    </dgm:pt>
    <dgm:pt modelId="{7087A1DF-EC84-45FC-B0D8-BA9D4CC1CF93}">
      <dgm:prSet custT="1"/>
      <dgm:spPr/>
      <dgm:t>
        <a:bodyPr/>
        <a:lstStyle/>
        <a:p>
          <a:pPr rtl="0"/>
          <a:endParaRPr lang="pl-PL" sz="1400" dirty="0"/>
        </a:p>
      </dgm:t>
    </dgm:pt>
    <dgm:pt modelId="{DC917E92-C78D-4391-8A36-ED2E7AB88048}" type="parTrans" cxnId="{EF837779-0B2B-4287-9AED-460DB8960330}">
      <dgm:prSet/>
      <dgm:spPr/>
      <dgm:t>
        <a:bodyPr/>
        <a:lstStyle/>
        <a:p>
          <a:endParaRPr lang="pl-PL"/>
        </a:p>
      </dgm:t>
    </dgm:pt>
    <dgm:pt modelId="{B4CAA192-42AF-4503-86EE-DDCD5F92EFB1}" type="sibTrans" cxnId="{EF837779-0B2B-4287-9AED-460DB8960330}">
      <dgm:prSet/>
      <dgm:spPr/>
      <dgm:t>
        <a:bodyPr/>
        <a:lstStyle/>
        <a:p>
          <a:endParaRPr lang="pl-PL"/>
        </a:p>
      </dgm:t>
    </dgm:pt>
    <dgm:pt modelId="{5DCE55CB-CD2B-41B7-B567-A018064A9C50}">
      <dgm:prSet custT="1"/>
      <dgm:spPr/>
      <dgm:t>
        <a:bodyPr/>
        <a:lstStyle/>
        <a:p>
          <a:pPr rtl="0"/>
          <a:endParaRPr lang="pl-PL" sz="1600" dirty="0"/>
        </a:p>
      </dgm:t>
    </dgm:pt>
    <dgm:pt modelId="{5EA78841-A20C-4134-8F27-879CC5ECDEF4}" type="parTrans" cxnId="{0359D6F6-13D4-4D3B-9462-AE076F169824}">
      <dgm:prSet/>
      <dgm:spPr/>
      <dgm:t>
        <a:bodyPr/>
        <a:lstStyle/>
        <a:p>
          <a:endParaRPr lang="pl-PL"/>
        </a:p>
      </dgm:t>
    </dgm:pt>
    <dgm:pt modelId="{43A513C5-B1D0-465C-9D01-A0EFF1188D5B}" type="sibTrans" cxnId="{0359D6F6-13D4-4D3B-9462-AE076F169824}">
      <dgm:prSet/>
      <dgm:spPr/>
      <dgm:t>
        <a:bodyPr/>
        <a:lstStyle/>
        <a:p>
          <a:endParaRPr lang="pl-PL"/>
        </a:p>
      </dgm:t>
    </dgm:pt>
    <dgm:pt modelId="{D076D25A-3437-4BF5-AFA1-40E231B2D46B}">
      <dgm:prSet custT="1"/>
      <dgm:spPr/>
      <dgm:t>
        <a:bodyPr/>
        <a:lstStyle/>
        <a:p>
          <a:r>
            <a:rPr lang="pl-PL" sz="1400" dirty="0" smtClean="0"/>
            <a:t>W przypadku, gdy we wniosku o udzielenie pomocy, liczba loszek hodowlanych lub liczba knurów hodowlanych zgłoszonych do objęcia pomocą jest większa niż liczba loszek bądź knurów, do których pomoc może zostać danemu producentowi świń przyznana, wniosek ten przyjmuje się za złożony w odniesieniu do liczby loszek lub knurów hodowlanych, zgodnie z punktami powyżej.</a:t>
          </a:r>
          <a:endParaRPr lang="pl-PL" sz="1400" dirty="0"/>
        </a:p>
      </dgm:t>
    </dgm:pt>
    <dgm:pt modelId="{A4E4A654-20D6-458C-869C-CA5D9FE73989}" type="parTrans" cxnId="{3F43403F-7256-4638-B76B-91C9CBAD3A71}">
      <dgm:prSet/>
      <dgm:spPr/>
      <dgm:t>
        <a:bodyPr/>
        <a:lstStyle/>
        <a:p>
          <a:endParaRPr lang="pl-PL"/>
        </a:p>
      </dgm:t>
    </dgm:pt>
    <dgm:pt modelId="{13760BDA-53A9-4D89-91AB-284EA5F2D6CA}" type="sibTrans" cxnId="{3F43403F-7256-4638-B76B-91C9CBAD3A71}">
      <dgm:prSet/>
      <dgm:spPr/>
      <dgm:t>
        <a:bodyPr/>
        <a:lstStyle/>
        <a:p>
          <a:endParaRPr lang="pl-PL"/>
        </a:p>
      </dgm:t>
    </dgm:pt>
    <dgm:pt modelId="{E47F8B5D-9532-4992-9223-DD67F47BD666}">
      <dgm:prSet custT="1"/>
      <dgm:spPr/>
      <dgm:t>
        <a:bodyPr/>
        <a:lstStyle/>
        <a:p>
          <a:r>
            <a:rPr lang="pl-PL" sz="1400" dirty="0" smtClean="0"/>
            <a:t>W przypadku, gdy łączna kwota pomocy wynikająca z rozpatrzonych wniosków o udzielenie pomocy </a:t>
          </a:r>
          <a:r>
            <a:rPr lang="pl-PL" sz="1400" b="1" dirty="0" smtClean="0">
              <a:solidFill>
                <a:srgbClr val="C00000"/>
              </a:solidFill>
            </a:rPr>
            <a:t>przekracza dostępne środki </a:t>
          </a:r>
          <a:r>
            <a:rPr lang="pl-PL" sz="1400" dirty="0" smtClean="0"/>
            <a:t>finansowe przewidziane na ten cel, Prezes ARR ustala </a:t>
          </a:r>
          <a:r>
            <a:rPr lang="pl-PL" sz="1400" b="1" dirty="0" smtClean="0">
              <a:solidFill>
                <a:srgbClr val="0000FF"/>
              </a:solidFill>
            </a:rPr>
            <a:t>współczynnik przydziału</a:t>
          </a:r>
          <a:r>
            <a:rPr lang="pl-PL" sz="1400" dirty="0" smtClean="0"/>
            <a:t>, który stosuje się do redukcji liczby loszek hodowlanych i knurów hodowlanych zawartej w złożonych wnioskach, w zaokrągleniu do pełnych sztuk w dół.</a:t>
          </a:r>
          <a:endParaRPr lang="pl-PL" sz="1400" dirty="0"/>
        </a:p>
      </dgm:t>
    </dgm:pt>
    <dgm:pt modelId="{B49DF79F-1A6F-4FC1-BF0F-619F773309D6}" type="parTrans" cxnId="{2D264EB6-77C3-4827-92EC-E6B49E07EDA7}">
      <dgm:prSet/>
      <dgm:spPr/>
      <dgm:t>
        <a:bodyPr/>
        <a:lstStyle/>
        <a:p>
          <a:endParaRPr lang="pl-PL"/>
        </a:p>
      </dgm:t>
    </dgm:pt>
    <dgm:pt modelId="{8D7C5EA5-4A51-45AB-8B48-B090BB3E0C8A}" type="sibTrans" cxnId="{2D264EB6-77C3-4827-92EC-E6B49E07EDA7}">
      <dgm:prSet/>
      <dgm:spPr/>
      <dgm:t>
        <a:bodyPr/>
        <a:lstStyle/>
        <a:p>
          <a:endParaRPr lang="pl-PL"/>
        </a:p>
      </dgm:t>
    </dgm:pt>
    <dgm:pt modelId="{C39C77D6-5E8F-4074-B1F1-828E7588F481}">
      <dgm:prSet custT="1"/>
      <dgm:spPr/>
      <dgm:t>
        <a:bodyPr/>
        <a:lstStyle/>
        <a:p>
          <a:r>
            <a:rPr lang="pl-PL" sz="1400" dirty="0" smtClean="0"/>
            <a:t>W przypadku, gdy po zastosowaniu współczynnika przydziału pomocy, liczba loszek hodowlanych lub knurów hodowlanych, do których może zostać wypłacona pomoc jest </a:t>
          </a:r>
          <a:r>
            <a:rPr lang="pl-PL" sz="1400" b="1" dirty="0" smtClean="0">
              <a:solidFill>
                <a:srgbClr val="C00000"/>
              </a:solidFill>
            </a:rPr>
            <a:t>mniejsza niż 1</a:t>
          </a:r>
          <a:r>
            <a:rPr lang="pl-PL" sz="1400" b="1" dirty="0" smtClean="0"/>
            <a:t>, </a:t>
          </a:r>
          <a:r>
            <a:rPr lang="pl-PL" sz="1400" dirty="0" smtClean="0"/>
            <a:t>pomoc przysługuje do jednej loszki hodowlanej lub jednego knura hodowlanego.</a:t>
          </a:r>
          <a:endParaRPr lang="pl-PL" sz="1400" dirty="0"/>
        </a:p>
      </dgm:t>
    </dgm:pt>
    <dgm:pt modelId="{99D88C9C-7ECC-4A5D-9309-BF5FD976DD0B}" type="parTrans" cxnId="{3AE7B1F4-9357-45D0-AC1B-34A0F1FC8694}">
      <dgm:prSet/>
      <dgm:spPr/>
      <dgm:t>
        <a:bodyPr/>
        <a:lstStyle/>
        <a:p>
          <a:endParaRPr lang="pl-PL"/>
        </a:p>
      </dgm:t>
    </dgm:pt>
    <dgm:pt modelId="{BD62D671-48C9-4EE2-95FC-242BD63AC9F0}" type="sibTrans" cxnId="{3AE7B1F4-9357-45D0-AC1B-34A0F1FC8694}">
      <dgm:prSet/>
      <dgm:spPr/>
      <dgm:t>
        <a:bodyPr/>
        <a:lstStyle/>
        <a:p>
          <a:endParaRPr lang="pl-PL"/>
        </a:p>
      </dgm:t>
    </dgm:pt>
    <dgm:pt modelId="{0457B4DE-52D5-471F-A43E-E654025D0F89}" type="pres">
      <dgm:prSet presAssocID="{08171772-A5CC-4486-9B69-5751B4611050}" presName="linear" presStyleCnt="0">
        <dgm:presLayoutVars>
          <dgm:animLvl val="lvl"/>
          <dgm:resizeHandles val="exact"/>
        </dgm:presLayoutVars>
      </dgm:prSet>
      <dgm:spPr/>
      <dgm:t>
        <a:bodyPr/>
        <a:lstStyle/>
        <a:p>
          <a:endParaRPr lang="pl-PL"/>
        </a:p>
      </dgm:t>
    </dgm:pt>
    <dgm:pt modelId="{6ADEA736-A4A3-45B2-BA23-1AD820A3EA5D}" type="pres">
      <dgm:prSet presAssocID="{85A423E0-AB68-4250-AC66-39DE1344D87B}" presName="parentText" presStyleLbl="node1" presStyleIdx="0" presStyleCnt="3" custScaleY="110268">
        <dgm:presLayoutVars>
          <dgm:chMax val="0"/>
          <dgm:bulletEnabled val="1"/>
        </dgm:presLayoutVars>
      </dgm:prSet>
      <dgm:spPr/>
      <dgm:t>
        <a:bodyPr/>
        <a:lstStyle/>
        <a:p>
          <a:endParaRPr lang="pl-PL"/>
        </a:p>
      </dgm:t>
    </dgm:pt>
    <dgm:pt modelId="{1BFA35F2-CDE0-47ED-9C50-7B96D06210EB}" type="pres">
      <dgm:prSet presAssocID="{85A423E0-AB68-4250-AC66-39DE1344D87B}" presName="childText" presStyleLbl="revTx" presStyleIdx="0" presStyleCnt="2" custScaleY="105640">
        <dgm:presLayoutVars>
          <dgm:bulletEnabled val="1"/>
        </dgm:presLayoutVars>
      </dgm:prSet>
      <dgm:spPr/>
      <dgm:t>
        <a:bodyPr/>
        <a:lstStyle/>
        <a:p>
          <a:endParaRPr lang="pl-PL"/>
        </a:p>
      </dgm:t>
    </dgm:pt>
    <dgm:pt modelId="{91A1FF7C-B9C0-4D0D-8757-1F6B125BCA5E}" type="pres">
      <dgm:prSet presAssocID="{5DCE55CB-CD2B-41B7-B567-A018064A9C50}" presName="parentText" presStyleLbl="node1" presStyleIdx="1" presStyleCnt="3" custLinFactNeighborY="87085">
        <dgm:presLayoutVars>
          <dgm:chMax val="0"/>
          <dgm:bulletEnabled val="1"/>
        </dgm:presLayoutVars>
      </dgm:prSet>
      <dgm:spPr/>
      <dgm:t>
        <a:bodyPr/>
        <a:lstStyle/>
        <a:p>
          <a:endParaRPr lang="pl-PL"/>
        </a:p>
      </dgm:t>
    </dgm:pt>
    <dgm:pt modelId="{C203F488-D1F8-414C-B0A6-C45FC31DE572}" type="pres">
      <dgm:prSet presAssocID="{5DCE55CB-CD2B-41B7-B567-A018064A9C50}" presName="childText" presStyleLbl="revTx" presStyleIdx="1" presStyleCnt="2" custLinFactY="847" custLinFactNeighborY="100000">
        <dgm:presLayoutVars>
          <dgm:bulletEnabled val="1"/>
        </dgm:presLayoutVars>
      </dgm:prSet>
      <dgm:spPr/>
      <dgm:t>
        <a:bodyPr/>
        <a:lstStyle/>
        <a:p>
          <a:endParaRPr lang="pl-PL"/>
        </a:p>
      </dgm:t>
    </dgm:pt>
    <dgm:pt modelId="{BA46011B-6817-48E6-9E3B-627BA95156B3}" type="pres">
      <dgm:prSet presAssocID="{1B44FCBE-CA2F-40B3-B761-75500473D294}" presName="parentText" presStyleLbl="node1" presStyleIdx="2" presStyleCnt="3" custLinFactY="-8687" custLinFactNeighborY="-100000">
        <dgm:presLayoutVars>
          <dgm:chMax val="0"/>
          <dgm:bulletEnabled val="1"/>
        </dgm:presLayoutVars>
      </dgm:prSet>
      <dgm:spPr/>
      <dgm:t>
        <a:bodyPr/>
        <a:lstStyle/>
        <a:p>
          <a:endParaRPr lang="pl-PL"/>
        </a:p>
      </dgm:t>
    </dgm:pt>
  </dgm:ptLst>
  <dgm:cxnLst>
    <dgm:cxn modelId="{3F43403F-7256-4638-B76B-91C9CBAD3A71}" srcId="{85A423E0-AB68-4250-AC66-39DE1344D87B}" destId="{D076D25A-3437-4BF5-AFA1-40E231B2D46B}" srcOrd="3" destOrd="0" parTransId="{A4E4A654-20D6-458C-869C-CA5D9FE73989}" sibTransId="{13760BDA-53A9-4D89-91AB-284EA5F2D6CA}"/>
    <dgm:cxn modelId="{C84F694B-EB3A-42DC-A7F8-50481BD59144}" srcId="{85A423E0-AB68-4250-AC66-39DE1344D87B}" destId="{D78BCC3B-4019-46A3-B829-A55FF1758804}" srcOrd="1" destOrd="0" parTransId="{E32AB29A-2BDC-4BB0-8EF7-00E4890FB4F8}" sibTransId="{5C5C2E00-278B-4BAD-8F06-5B63A4E1E667}"/>
    <dgm:cxn modelId="{EF837779-0B2B-4287-9AED-460DB8960330}" srcId="{85A423E0-AB68-4250-AC66-39DE1344D87B}" destId="{7087A1DF-EC84-45FC-B0D8-BA9D4CC1CF93}" srcOrd="0" destOrd="0" parTransId="{DC917E92-C78D-4391-8A36-ED2E7AB88048}" sibTransId="{B4CAA192-42AF-4503-86EE-DDCD5F92EFB1}"/>
    <dgm:cxn modelId="{90E32614-F279-4047-A890-96A33BD79FDB}" type="presOf" srcId="{1B44FCBE-CA2F-40B3-B761-75500473D294}" destId="{BA46011B-6817-48E6-9E3B-627BA95156B3}" srcOrd="0" destOrd="0" presId="urn:microsoft.com/office/officeart/2005/8/layout/vList2"/>
    <dgm:cxn modelId="{703DBF85-02DC-44F9-97DD-27E19D398651}" srcId="{08171772-A5CC-4486-9B69-5751B4611050}" destId="{85A423E0-AB68-4250-AC66-39DE1344D87B}" srcOrd="0" destOrd="0" parTransId="{52006C00-C3A7-4523-A409-0907E0523C7C}" sibTransId="{16D46D6C-48C2-47A7-9EAA-63615138BD66}"/>
    <dgm:cxn modelId="{3AE7B1F4-9357-45D0-AC1B-34A0F1FC8694}" srcId="{85A423E0-AB68-4250-AC66-39DE1344D87B}" destId="{C39C77D6-5E8F-4074-B1F1-828E7588F481}" srcOrd="5" destOrd="0" parTransId="{99D88C9C-7ECC-4A5D-9309-BF5FD976DD0B}" sibTransId="{BD62D671-48C9-4EE2-95FC-242BD63AC9F0}"/>
    <dgm:cxn modelId="{20397332-2B3B-47C7-9F42-37D1841AF361}" type="presOf" srcId="{1133E5C8-8B94-4794-B4A1-9EB0E5B937FA}" destId="{C203F488-D1F8-414C-B0A6-C45FC31DE572}" srcOrd="0" destOrd="0" presId="urn:microsoft.com/office/officeart/2005/8/layout/vList2"/>
    <dgm:cxn modelId="{5E0854FE-CC48-4481-A105-698F44588E83}" type="presOf" srcId="{C39C77D6-5E8F-4074-B1F1-828E7588F481}" destId="{1BFA35F2-CDE0-47ED-9C50-7B96D06210EB}" srcOrd="0" destOrd="5" presId="urn:microsoft.com/office/officeart/2005/8/layout/vList2"/>
    <dgm:cxn modelId="{0D90F03E-A2AD-4280-BC31-CCC17921D785}" type="presOf" srcId="{7087A1DF-EC84-45FC-B0D8-BA9D4CC1CF93}" destId="{1BFA35F2-CDE0-47ED-9C50-7B96D06210EB}" srcOrd="0" destOrd="0" presId="urn:microsoft.com/office/officeart/2005/8/layout/vList2"/>
    <dgm:cxn modelId="{040AA928-C6F9-49BB-B2EE-FA350354A043}" type="presOf" srcId="{D78BCC3B-4019-46A3-B829-A55FF1758804}" destId="{1BFA35F2-CDE0-47ED-9C50-7B96D06210EB}" srcOrd="0" destOrd="1" presId="urn:microsoft.com/office/officeart/2005/8/layout/vList2"/>
    <dgm:cxn modelId="{05A340DF-8AA3-4076-ACD4-A50C9B0BC136}" type="presOf" srcId="{5DCE55CB-CD2B-41B7-B567-A018064A9C50}" destId="{91A1FF7C-B9C0-4D0D-8757-1F6B125BCA5E}" srcOrd="0" destOrd="0" presId="urn:microsoft.com/office/officeart/2005/8/layout/vList2"/>
    <dgm:cxn modelId="{0359D6F6-13D4-4D3B-9462-AE076F169824}" srcId="{08171772-A5CC-4486-9B69-5751B4611050}" destId="{5DCE55CB-CD2B-41B7-B567-A018064A9C50}" srcOrd="1" destOrd="0" parTransId="{5EA78841-A20C-4134-8F27-879CC5ECDEF4}" sibTransId="{43A513C5-B1D0-465C-9D01-A0EFF1188D5B}"/>
    <dgm:cxn modelId="{5981C336-0F23-41A9-91AD-338C6B5A36FC}" type="presOf" srcId="{08171772-A5CC-4486-9B69-5751B4611050}" destId="{0457B4DE-52D5-471F-A43E-E654025D0F89}" srcOrd="0" destOrd="0" presId="urn:microsoft.com/office/officeart/2005/8/layout/vList2"/>
    <dgm:cxn modelId="{83BAACA1-D6A8-44D6-8486-B824FE04274D}" srcId="{08171772-A5CC-4486-9B69-5751B4611050}" destId="{1B44FCBE-CA2F-40B3-B761-75500473D294}" srcOrd="2" destOrd="0" parTransId="{A34BF7DB-CF16-4865-B945-A10420A31748}" sibTransId="{4EEB02A8-057E-44B7-B899-D7CBEB49B4B0}"/>
    <dgm:cxn modelId="{2D264EB6-77C3-4827-92EC-E6B49E07EDA7}" srcId="{85A423E0-AB68-4250-AC66-39DE1344D87B}" destId="{E47F8B5D-9532-4992-9223-DD67F47BD666}" srcOrd="4" destOrd="0" parTransId="{B49DF79F-1A6F-4FC1-BF0F-619F773309D6}" sibTransId="{8D7C5EA5-4A51-45AB-8B48-B090BB3E0C8A}"/>
    <dgm:cxn modelId="{398FDB8E-C060-4F6E-930C-AC5248F76D8D}" type="presOf" srcId="{D076D25A-3437-4BF5-AFA1-40E231B2D46B}" destId="{1BFA35F2-CDE0-47ED-9C50-7B96D06210EB}" srcOrd="0" destOrd="3" presId="urn:microsoft.com/office/officeart/2005/8/layout/vList2"/>
    <dgm:cxn modelId="{CFD5E45D-9EC4-4FAF-B60B-D42C907AB818}" type="presOf" srcId="{E47F8B5D-9532-4992-9223-DD67F47BD666}" destId="{1BFA35F2-CDE0-47ED-9C50-7B96D06210EB}" srcOrd="0" destOrd="4" presId="urn:microsoft.com/office/officeart/2005/8/layout/vList2"/>
    <dgm:cxn modelId="{1FCC81F4-A8B4-4743-BF93-5BD6BE42FC48}" srcId="{5DCE55CB-CD2B-41B7-B567-A018064A9C50}" destId="{1133E5C8-8B94-4794-B4A1-9EB0E5B937FA}" srcOrd="0" destOrd="0" parTransId="{97E799E0-2F07-4AEE-81A0-9CB89957D320}" sibTransId="{B29B0CBA-2A9F-40F6-A761-9BA7417298FF}"/>
    <dgm:cxn modelId="{FA9B972C-BBB4-47DD-A371-93572C94008D}" type="presOf" srcId="{85A423E0-AB68-4250-AC66-39DE1344D87B}" destId="{6ADEA736-A4A3-45B2-BA23-1AD820A3EA5D}" srcOrd="0" destOrd="0" presId="urn:microsoft.com/office/officeart/2005/8/layout/vList2"/>
    <dgm:cxn modelId="{2D19FEF9-9FD8-4CC7-9EFD-FE5F088527D7}" srcId="{85A423E0-AB68-4250-AC66-39DE1344D87B}" destId="{A4649B5F-D319-46E9-9634-8846276E18EF}" srcOrd="2" destOrd="0" parTransId="{82DFD88F-636F-4560-93CB-8C569CF331FD}" sibTransId="{34D0D70A-3EF9-48DA-A227-4ED212B5472A}"/>
    <dgm:cxn modelId="{8656CF15-3143-476D-97FC-1A626873E58F}" type="presOf" srcId="{A4649B5F-D319-46E9-9634-8846276E18EF}" destId="{1BFA35F2-CDE0-47ED-9C50-7B96D06210EB}" srcOrd="0" destOrd="2" presId="urn:microsoft.com/office/officeart/2005/8/layout/vList2"/>
    <dgm:cxn modelId="{76CBC3C8-AAC3-444A-8749-44F054E4BA21}" type="presParOf" srcId="{0457B4DE-52D5-471F-A43E-E654025D0F89}" destId="{6ADEA736-A4A3-45B2-BA23-1AD820A3EA5D}" srcOrd="0" destOrd="0" presId="urn:microsoft.com/office/officeart/2005/8/layout/vList2"/>
    <dgm:cxn modelId="{EB0B2A8A-B478-4711-A3A3-4656A67F91C5}" type="presParOf" srcId="{0457B4DE-52D5-471F-A43E-E654025D0F89}" destId="{1BFA35F2-CDE0-47ED-9C50-7B96D06210EB}" srcOrd="1" destOrd="0" presId="urn:microsoft.com/office/officeart/2005/8/layout/vList2"/>
    <dgm:cxn modelId="{58E1883D-8801-42E8-9229-F155E2709213}" type="presParOf" srcId="{0457B4DE-52D5-471F-A43E-E654025D0F89}" destId="{91A1FF7C-B9C0-4D0D-8757-1F6B125BCA5E}" srcOrd="2" destOrd="0" presId="urn:microsoft.com/office/officeart/2005/8/layout/vList2"/>
    <dgm:cxn modelId="{DFFABAEC-FEC9-4610-A563-0F854EF5B6C3}" type="presParOf" srcId="{0457B4DE-52D5-471F-A43E-E654025D0F89}" destId="{C203F488-D1F8-414C-B0A6-C45FC31DE572}" srcOrd="3" destOrd="0" presId="urn:microsoft.com/office/officeart/2005/8/layout/vList2"/>
    <dgm:cxn modelId="{0C2BD657-4F54-4BB9-9AE9-42BDDAEC48DD}" type="presParOf" srcId="{0457B4DE-52D5-471F-A43E-E654025D0F89}" destId="{BA46011B-6817-48E6-9E3B-627BA95156B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C8A896-D78D-42DE-A337-0C237CE0F740}" type="doc">
      <dgm:prSet loTypeId="urn:microsoft.com/office/officeart/2005/8/layout/hProcess3" loCatId="process" qsTypeId="urn:microsoft.com/office/officeart/2005/8/quickstyle/simple3" qsCatId="simple" csTypeId="urn:microsoft.com/office/officeart/2005/8/colors/accent0_2" csCatId="mainScheme" phldr="1"/>
      <dgm:spPr/>
    </dgm:pt>
    <dgm:pt modelId="{8C2158A7-7F56-4342-A06F-56CBE59AD91B}">
      <dgm:prSet phldrT="[Tekst]" custT="1"/>
      <dgm:spPr/>
      <dgm:t>
        <a:bodyPr/>
        <a:lstStyle/>
        <a:p>
          <a:r>
            <a:rPr lang="pl-PL" sz="1400" i="0" dirty="0" smtClean="0"/>
            <a:t>Złożenie </a:t>
          </a:r>
          <a:r>
            <a:rPr lang="pl-PL" sz="1400" b="1" i="0" dirty="0" smtClean="0">
              <a:solidFill>
                <a:srgbClr val="C00000"/>
              </a:solidFill>
              <a:hlinkClick xmlns:r="http://schemas.openxmlformats.org/officeDocument/2006/relationships" r:id="rId1" action="ppaction://hlinkfile"/>
            </a:rPr>
            <a:t>Wniosku o udzielenie pomocy w formie refundacji kosztów zakupu loszek hodowlanych lub knurów hodowlanych</a:t>
          </a:r>
          <a:r>
            <a:rPr lang="pl-PL" sz="1400" b="1" i="0" dirty="0" smtClean="0">
              <a:hlinkClick xmlns:r="http://schemas.openxmlformats.org/officeDocument/2006/relationships" r:id="rId1" action="ppaction://hlinkfile"/>
            </a:rPr>
            <a:t> </a:t>
          </a:r>
          <a:r>
            <a:rPr lang="pl-PL" sz="1400" dirty="0" smtClean="0"/>
            <a:t>na formularzu opracowanym i udostępnionym przez ARR</a:t>
          </a:r>
          <a:endParaRPr lang="pl-PL" sz="1400" dirty="0"/>
        </a:p>
      </dgm:t>
    </dgm:pt>
    <dgm:pt modelId="{C54630E4-219A-4E51-9FF7-E6A0FCD1720E}" type="parTrans" cxnId="{5900693C-1F7F-414A-A7DB-2DBD29A9C0C4}">
      <dgm:prSet/>
      <dgm:spPr/>
      <dgm:t>
        <a:bodyPr/>
        <a:lstStyle/>
        <a:p>
          <a:endParaRPr lang="pl-PL"/>
        </a:p>
      </dgm:t>
    </dgm:pt>
    <dgm:pt modelId="{83BB1A1A-A4B0-4FC7-AE99-722ECF550BA2}" type="sibTrans" cxnId="{5900693C-1F7F-414A-A7DB-2DBD29A9C0C4}">
      <dgm:prSet/>
      <dgm:spPr/>
      <dgm:t>
        <a:bodyPr/>
        <a:lstStyle/>
        <a:p>
          <a:endParaRPr lang="pl-PL"/>
        </a:p>
      </dgm:t>
    </dgm:pt>
    <dgm:pt modelId="{178F8B24-7415-4481-9C86-ADED744A5220}">
      <dgm:prSet phldrT="[Tekst]" custT="1"/>
      <dgm:spPr/>
      <dgm:t>
        <a:bodyPr/>
        <a:lstStyle/>
        <a:p>
          <a:r>
            <a:rPr lang="pl-PL" sz="1400" dirty="0" smtClean="0"/>
            <a:t>Do wniosku o udzielenie pomocy należy załączyć </a:t>
          </a:r>
          <a:r>
            <a:rPr lang="pl-PL" sz="1400" b="1" dirty="0" smtClean="0">
              <a:solidFill>
                <a:srgbClr val="0000FF"/>
              </a:solidFill>
            </a:rPr>
            <a:t>dokumenty potwierdzające nabycie spadku/zaistnienie następstwa prawnego/pisemną zgodę współposiadaczy gospodarstwa</a:t>
          </a:r>
          <a:r>
            <a:rPr lang="pl-PL" sz="1400" b="0" dirty="0" smtClean="0"/>
            <a:t>. </a:t>
          </a:r>
          <a:endParaRPr lang="pl-PL" sz="1400" b="0" dirty="0"/>
        </a:p>
      </dgm:t>
    </dgm:pt>
    <dgm:pt modelId="{3156E70C-2E88-4AE9-92CA-E1F46E284298}" type="parTrans" cxnId="{2A26C509-047F-46B4-89C5-F55F22EF7CF6}">
      <dgm:prSet/>
      <dgm:spPr/>
      <dgm:t>
        <a:bodyPr/>
        <a:lstStyle/>
        <a:p>
          <a:endParaRPr lang="pl-PL"/>
        </a:p>
      </dgm:t>
    </dgm:pt>
    <dgm:pt modelId="{0E4F4EC3-6765-4907-BF8E-82F6BBC7C08B}" type="sibTrans" cxnId="{2A26C509-047F-46B4-89C5-F55F22EF7CF6}">
      <dgm:prSet/>
      <dgm:spPr/>
      <dgm:t>
        <a:bodyPr/>
        <a:lstStyle/>
        <a:p>
          <a:endParaRPr lang="pl-PL"/>
        </a:p>
      </dgm:t>
    </dgm:pt>
    <dgm:pt modelId="{A076B0D6-B088-4A72-A3C4-70D2BB04ED54}">
      <dgm:prSet phldrT="[Tekst]" custT="1"/>
      <dgm:spPr/>
      <dgm:t>
        <a:bodyPr/>
        <a:lstStyle/>
        <a:p>
          <a:r>
            <a:rPr lang="pl-PL" sz="1400" dirty="0" smtClean="0"/>
            <a:t>Wniosek należy złożyć do </a:t>
          </a:r>
          <a:r>
            <a:rPr lang="pl-PL" sz="1400" b="1" dirty="0" smtClean="0">
              <a:solidFill>
                <a:srgbClr val="C00000"/>
              </a:solidFill>
            </a:rPr>
            <a:t>dnia 7 kwietnia 2017 r.</a:t>
          </a:r>
          <a:endParaRPr lang="pl-PL" sz="1400" b="1" dirty="0">
            <a:solidFill>
              <a:srgbClr val="C00000"/>
            </a:solidFill>
          </a:endParaRPr>
        </a:p>
      </dgm:t>
    </dgm:pt>
    <dgm:pt modelId="{A819DBE1-E9FD-4895-B0D9-4B570D1281C8}" type="parTrans" cxnId="{75E51245-7C63-4680-BADD-480E0A24EB58}">
      <dgm:prSet/>
      <dgm:spPr/>
      <dgm:t>
        <a:bodyPr/>
        <a:lstStyle/>
        <a:p>
          <a:endParaRPr lang="pl-PL"/>
        </a:p>
      </dgm:t>
    </dgm:pt>
    <dgm:pt modelId="{77BB54AD-6C11-466E-A672-A99806D7D917}" type="sibTrans" cxnId="{75E51245-7C63-4680-BADD-480E0A24EB58}">
      <dgm:prSet/>
      <dgm:spPr/>
      <dgm:t>
        <a:bodyPr/>
        <a:lstStyle/>
        <a:p>
          <a:endParaRPr lang="pl-PL"/>
        </a:p>
      </dgm:t>
    </dgm:pt>
    <dgm:pt modelId="{2F4AD404-F029-4B97-A862-D01BAE3CB551}" type="pres">
      <dgm:prSet presAssocID="{7AC8A896-D78D-42DE-A337-0C237CE0F740}" presName="Name0" presStyleCnt="0">
        <dgm:presLayoutVars>
          <dgm:dir/>
          <dgm:animLvl val="lvl"/>
          <dgm:resizeHandles val="exact"/>
        </dgm:presLayoutVars>
      </dgm:prSet>
      <dgm:spPr/>
    </dgm:pt>
    <dgm:pt modelId="{DD8023C8-2074-4BAD-9282-A637A397931D}" type="pres">
      <dgm:prSet presAssocID="{7AC8A896-D78D-42DE-A337-0C237CE0F740}" presName="dummy" presStyleCnt="0"/>
      <dgm:spPr/>
    </dgm:pt>
    <dgm:pt modelId="{AB674908-021F-40D1-8F36-0B606C3643B5}" type="pres">
      <dgm:prSet presAssocID="{7AC8A896-D78D-42DE-A337-0C237CE0F740}" presName="linH" presStyleCnt="0"/>
      <dgm:spPr/>
    </dgm:pt>
    <dgm:pt modelId="{E00FCAFA-5B05-49B8-A628-600453993071}" type="pres">
      <dgm:prSet presAssocID="{7AC8A896-D78D-42DE-A337-0C237CE0F740}" presName="padding1" presStyleCnt="0"/>
      <dgm:spPr/>
    </dgm:pt>
    <dgm:pt modelId="{49DC1245-0BC5-47E4-A50D-0BE8B9DF7370}" type="pres">
      <dgm:prSet presAssocID="{8C2158A7-7F56-4342-A06F-56CBE59AD91B}" presName="linV" presStyleCnt="0"/>
      <dgm:spPr/>
    </dgm:pt>
    <dgm:pt modelId="{984FC9D6-54F0-4B44-A519-D42387CFB1A2}" type="pres">
      <dgm:prSet presAssocID="{8C2158A7-7F56-4342-A06F-56CBE59AD91B}" presName="spVertical1" presStyleCnt="0"/>
      <dgm:spPr/>
    </dgm:pt>
    <dgm:pt modelId="{158DA288-CA55-40B2-A044-DBE1809E866B}" type="pres">
      <dgm:prSet presAssocID="{8C2158A7-7F56-4342-A06F-56CBE59AD91B}" presName="parTx" presStyleLbl="revTx" presStyleIdx="0" presStyleCnt="3">
        <dgm:presLayoutVars>
          <dgm:chMax val="0"/>
          <dgm:chPref val="0"/>
          <dgm:bulletEnabled val="1"/>
        </dgm:presLayoutVars>
      </dgm:prSet>
      <dgm:spPr/>
      <dgm:t>
        <a:bodyPr/>
        <a:lstStyle/>
        <a:p>
          <a:endParaRPr lang="pl-PL"/>
        </a:p>
      </dgm:t>
    </dgm:pt>
    <dgm:pt modelId="{FEA0EDA0-E277-45C5-9551-6BC313264092}" type="pres">
      <dgm:prSet presAssocID="{8C2158A7-7F56-4342-A06F-56CBE59AD91B}" presName="spVertical2" presStyleCnt="0"/>
      <dgm:spPr/>
    </dgm:pt>
    <dgm:pt modelId="{88311EDD-10F9-4C19-8236-DB117476189E}" type="pres">
      <dgm:prSet presAssocID="{8C2158A7-7F56-4342-A06F-56CBE59AD91B}" presName="spVertical3" presStyleCnt="0"/>
      <dgm:spPr/>
    </dgm:pt>
    <dgm:pt modelId="{F47021FF-771A-41EF-BFCC-92A4F5168134}" type="pres">
      <dgm:prSet presAssocID="{83BB1A1A-A4B0-4FC7-AE99-722ECF550BA2}" presName="space" presStyleCnt="0"/>
      <dgm:spPr/>
    </dgm:pt>
    <dgm:pt modelId="{753EC533-6EE3-48D3-887A-2F9135F6B0B8}" type="pres">
      <dgm:prSet presAssocID="{178F8B24-7415-4481-9C86-ADED744A5220}" presName="linV" presStyleCnt="0"/>
      <dgm:spPr/>
    </dgm:pt>
    <dgm:pt modelId="{01C18754-0415-4BF3-95CA-D8DBA04264BE}" type="pres">
      <dgm:prSet presAssocID="{178F8B24-7415-4481-9C86-ADED744A5220}" presName="spVertical1" presStyleCnt="0"/>
      <dgm:spPr/>
    </dgm:pt>
    <dgm:pt modelId="{28D18620-C90F-407A-9CA4-E4F9C189192D}" type="pres">
      <dgm:prSet presAssocID="{178F8B24-7415-4481-9C86-ADED744A5220}" presName="parTx" presStyleLbl="revTx" presStyleIdx="1" presStyleCnt="3">
        <dgm:presLayoutVars>
          <dgm:chMax val="0"/>
          <dgm:chPref val="0"/>
          <dgm:bulletEnabled val="1"/>
        </dgm:presLayoutVars>
      </dgm:prSet>
      <dgm:spPr/>
      <dgm:t>
        <a:bodyPr/>
        <a:lstStyle/>
        <a:p>
          <a:endParaRPr lang="pl-PL"/>
        </a:p>
      </dgm:t>
    </dgm:pt>
    <dgm:pt modelId="{3C774B09-D6DA-4060-80AA-35EFEF400CEC}" type="pres">
      <dgm:prSet presAssocID="{178F8B24-7415-4481-9C86-ADED744A5220}" presName="spVertical2" presStyleCnt="0"/>
      <dgm:spPr/>
    </dgm:pt>
    <dgm:pt modelId="{2A2C2079-86C2-421A-91C7-09FE0064FB01}" type="pres">
      <dgm:prSet presAssocID="{178F8B24-7415-4481-9C86-ADED744A5220}" presName="spVertical3" presStyleCnt="0"/>
      <dgm:spPr/>
    </dgm:pt>
    <dgm:pt modelId="{5D35D51C-CA20-4342-A110-2BF4725A5E2F}" type="pres">
      <dgm:prSet presAssocID="{0E4F4EC3-6765-4907-BF8E-82F6BBC7C08B}" presName="space" presStyleCnt="0"/>
      <dgm:spPr/>
    </dgm:pt>
    <dgm:pt modelId="{E95CFE89-1995-4B56-96CB-3AE65868148C}" type="pres">
      <dgm:prSet presAssocID="{A076B0D6-B088-4A72-A3C4-70D2BB04ED54}" presName="linV" presStyleCnt="0"/>
      <dgm:spPr/>
    </dgm:pt>
    <dgm:pt modelId="{6B24857C-058E-493B-B0DE-397214F04522}" type="pres">
      <dgm:prSet presAssocID="{A076B0D6-B088-4A72-A3C4-70D2BB04ED54}" presName="spVertical1" presStyleCnt="0"/>
      <dgm:spPr/>
    </dgm:pt>
    <dgm:pt modelId="{1C67D2E8-5266-4018-85C9-015E20938730}" type="pres">
      <dgm:prSet presAssocID="{A076B0D6-B088-4A72-A3C4-70D2BB04ED54}" presName="parTx" presStyleLbl="revTx" presStyleIdx="2" presStyleCnt="3">
        <dgm:presLayoutVars>
          <dgm:chMax val="0"/>
          <dgm:chPref val="0"/>
          <dgm:bulletEnabled val="1"/>
        </dgm:presLayoutVars>
      </dgm:prSet>
      <dgm:spPr/>
      <dgm:t>
        <a:bodyPr/>
        <a:lstStyle/>
        <a:p>
          <a:endParaRPr lang="pl-PL"/>
        </a:p>
      </dgm:t>
    </dgm:pt>
    <dgm:pt modelId="{390EF64D-CA23-4504-84ED-62B42E92B844}" type="pres">
      <dgm:prSet presAssocID="{A076B0D6-B088-4A72-A3C4-70D2BB04ED54}" presName="spVertical2" presStyleCnt="0"/>
      <dgm:spPr/>
    </dgm:pt>
    <dgm:pt modelId="{0C82F876-D9D6-46DD-8A8A-B2D63984C2CC}" type="pres">
      <dgm:prSet presAssocID="{A076B0D6-B088-4A72-A3C4-70D2BB04ED54}" presName="spVertical3" presStyleCnt="0"/>
      <dgm:spPr/>
    </dgm:pt>
    <dgm:pt modelId="{E0B64BB9-0AEA-4385-8792-7360A822697D}" type="pres">
      <dgm:prSet presAssocID="{7AC8A896-D78D-42DE-A337-0C237CE0F740}" presName="padding2" presStyleCnt="0"/>
      <dgm:spPr/>
    </dgm:pt>
    <dgm:pt modelId="{A87ABC41-C7E9-4404-90A1-324866E924BA}" type="pres">
      <dgm:prSet presAssocID="{7AC8A896-D78D-42DE-A337-0C237CE0F740}" presName="negArrow" presStyleCnt="0"/>
      <dgm:spPr/>
    </dgm:pt>
    <dgm:pt modelId="{2A3C67EF-FB04-4992-8DA9-D2FC2732D3A2}" type="pres">
      <dgm:prSet presAssocID="{7AC8A896-D78D-42DE-A337-0C237CE0F740}" presName="backgroundArrow" presStyleLbl="node1" presStyleIdx="0" presStyleCnt="1" custScaleX="96124" custScaleY="100860"/>
      <dgm:spPr/>
    </dgm:pt>
  </dgm:ptLst>
  <dgm:cxnLst>
    <dgm:cxn modelId="{75E51245-7C63-4680-BADD-480E0A24EB58}" srcId="{7AC8A896-D78D-42DE-A337-0C237CE0F740}" destId="{A076B0D6-B088-4A72-A3C4-70D2BB04ED54}" srcOrd="2" destOrd="0" parTransId="{A819DBE1-E9FD-4895-B0D9-4B570D1281C8}" sibTransId="{77BB54AD-6C11-466E-A672-A99806D7D917}"/>
    <dgm:cxn modelId="{EBD29DFB-66B2-48F8-BF8D-B1C8C2037D86}" type="presOf" srcId="{178F8B24-7415-4481-9C86-ADED744A5220}" destId="{28D18620-C90F-407A-9CA4-E4F9C189192D}" srcOrd="0" destOrd="0" presId="urn:microsoft.com/office/officeart/2005/8/layout/hProcess3"/>
    <dgm:cxn modelId="{923CAF91-DF39-4573-B519-43D8A5F322DF}" type="presOf" srcId="{7AC8A896-D78D-42DE-A337-0C237CE0F740}" destId="{2F4AD404-F029-4B97-A862-D01BAE3CB551}" srcOrd="0" destOrd="0" presId="urn:microsoft.com/office/officeart/2005/8/layout/hProcess3"/>
    <dgm:cxn modelId="{DC56E8C0-1317-4B8D-9259-229B2AF672BC}" type="presOf" srcId="{A076B0D6-B088-4A72-A3C4-70D2BB04ED54}" destId="{1C67D2E8-5266-4018-85C9-015E20938730}" srcOrd="0" destOrd="0" presId="urn:microsoft.com/office/officeart/2005/8/layout/hProcess3"/>
    <dgm:cxn modelId="{2A26C509-047F-46B4-89C5-F55F22EF7CF6}" srcId="{7AC8A896-D78D-42DE-A337-0C237CE0F740}" destId="{178F8B24-7415-4481-9C86-ADED744A5220}" srcOrd="1" destOrd="0" parTransId="{3156E70C-2E88-4AE9-92CA-E1F46E284298}" sibTransId="{0E4F4EC3-6765-4907-BF8E-82F6BBC7C08B}"/>
    <dgm:cxn modelId="{C4E0D612-C63A-46D3-BDD0-49E17EE0BC8D}" type="presOf" srcId="{8C2158A7-7F56-4342-A06F-56CBE59AD91B}" destId="{158DA288-CA55-40B2-A044-DBE1809E866B}" srcOrd="0" destOrd="0" presId="urn:microsoft.com/office/officeart/2005/8/layout/hProcess3"/>
    <dgm:cxn modelId="{5900693C-1F7F-414A-A7DB-2DBD29A9C0C4}" srcId="{7AC8A896-D78D-42DE-A337-0C237CE0F740}" destId="{8C2158A7-7F56-4342-A06F-56CBE59AD91B}" srcOrd="0" destOrd="0" parTransId="{C54630E4-219A-4E51-9FF7-E6A0FCD1720E}" sibTransId="{83BB1A1A-A4B0-4FC7-AE99-722ECF550BA2}"/>
    <dgm:cxn modelId="{4E8B0DAF-EBDD-4E5C-9DB2-94D8F9AEB917}" type="presParOf" srcId="{2F4AD404-F029-4B97-A862-D01BAE3CB551}" destId="{DD8023C8-2074-4BAD-9282-A637A397931D}" srcOrd="0" destOrd="0" presId="urn:microsoft.com/office/officeart/2005/8/layout/hProcess3"/>
    <dgm:cxn modelId="{75E67BD0-50C7-4887-9126-7D9AB1071D79}" type="presParOf" srcId="{2F4AD404-F029-4B97-A862-D01BAE3CB551}" destId="{AB674908-021F-40D1-8F36-0B606C3643B5}" srcOrd="1" destOrd="0" presId="urn:microsoft.com/office/officeart/2005/8/layout/hProcess3"/>
    <dgm:cxn modelId="{0FF3C564-9113-4DA7-9110-AC1927CA463F}" type="presParOf" srcId="{AB674908-021F-40D1-8F36-0B606C3643B5}" destId="{E00FCAFA-5B05-49B8-A628-600453993071}" srcOrd="0" destOrd="0" presId="urn:microsoft.com/office/officeart/2005/8/layout/hProcess3"/>
    <dgm:cxn modelId="{BCDC7F68-1280-42FD-8342-6987AF1D7277}" type="presParOf" srcId="{AB674908-021F-40D1-8F36-0B606C3643B5}" destId="{49DC1245-0BC5-47E4-A50D-0BE8B9DF7370}" srcOrd="1" destOrd="0" presId="urn:microsoft.com/office/officeart/2005/8/layout/hProcess3"/>
    <dgm:cxn modelId="{C84DB2B0-6C09-40E5-85CF-B4F2EF3BB767}" type="presParOf" srcId="{49DC1245-0BC5-47E4-A50D-0BE8B9DF7370}" destId="{984FC9D6-54F0-4B44-A519-D42387CFB1A2}" srcOrd="0" destOrd="0" presId="urn:microsoft.com/office/officeart/2005/8/layout/hProcess3"/>
    <dgm:cxn modelId="{BAE77F0B-C55E-444E-AF08-333E4A5B5C23}" type="presParOf" srcId="{49DC1245-0BC5-47E4-A50D-0BE8B9DF7370}" destId="{158DA288-CA55-40B2-A044-DBE1809E866B}" srcOrd="1" destOrd="0" presId="urn:microsoft.com/office/officeart/2005/8/layout/hProcess3"/>
    <dgm:cxn modelId="{802845CB-D163-459A-8310-3A6072647C4B}" type="presParOf" srcId="{49DC1245-0BC5-47E4-A50D-0BE8B9DF7370}" destId="{FEA0EDA0-E277-45C5-9551-6BC313264092}" srcOrd="2" destOrd="0" presId="urn:microsoft.com/office/officeart/2005/8/layout/hProcess3"/>
    <dgm:cxn modelId="{0FC57034-C60C-4C1F-8C76-B43146ED0F3B}" type="presParOf" srcId="{49DC1245-0BC5-47E4-A50D-0BE8B9DF7370}" destId="{88311EDD-10F9-4C19-8236-DB117476189E}" srcOrd="3" destOrd="0" presId="urn:microsoft.com/office/officeart/2005/8/layout/hProcess3"/>
    <dgm:cxn modelId="{03EDFF9B-EEC7-418A-8180-664AD68CB1E1}" type="presParOf" srcId="{AB674908-021F-40D1-8F36-0B606C3643B5}" destId="{F47021FF-771A-41EF-BFCC-92A4F5168134}" srcOrd="2" destOrd="0" presId="urn:microsoft.com/office/officeart/2005/8/layout/hProcess3"/>
    <dgm:cxn modelId="{10F3C639-6F88-4D49-9DD7-CC9D46C8F647}" type="presParOf" srcId="{AB674908-021F-40D1-8F36-0B606C3643B5}" destId="{753EC533-6EE3-48D3-887A-2F9135F6B0B8}" srcOrd="3" destOrd="0" presId="urn:microsoft.com/office/officeart/2005/8/layout/hProcess3"/>
    <dgm:cxn modelId="{BB2F4603-775D-4853-9C2F-C9020583399F}" type="presParOf" srcId="{753EC533-6EE3-48D3-887A-2F9135F6B0B8}" destId="{01C18754-0415-4BF3-95CA-D8DBA04264BE}" srcOrd="0" destOrd="0" presId="urn:microsoft.com/office/officeart/2005/8/layout/hProcess3"/>
    <dgm:cxn modelId="{05F94762-3792-41CD-8C40-56CC2A97CDBA}" type="presParOf" srcId="{753EC533-6EE3-48D3-887A-2F9135F6B0B8}" destId="{28D18620-C90F-407A-9CA4-E4F9C189192D}" srcOrd="1" destOrd="0" presId="urn:microsoft.com/office/officeart/2005/8/layout/hProcess3"/>
    <dgm:cxn modelId="{EC21574F-916B-4940-A04D-AA0437A9F908}" type="presParOf" srcId="{753EC533-6EE3-48D3-887A-2F9135F6B0B8}" destId="{3C774B09-D6DA-4060-80AA-35EFEF400CEC}" srcOrd="2" destOrd="0" presId="urn:microsoft.com/office/officeart/2005/8/layout/hProcess3"/>
    <dgm:cxn modelId="{E8789B48-8598-48C5-8A8D-E328A4DDFBAE}" type="presParOf" srcId="{753EC533-6EE3-48D3-887A-2F9135F6B0B8}" destId="{2A2C2079-86C2-421A-91C7-09FE0064FB01}" srcOrd="3" destOrd="0" presId="urn:microsoft.com/office/officeart/2005/8/layout/hProcess3"/>
    <dgm:cxn modelId="{68BDAC28-EEB1-4871-8298-58A92B59C83F}" type="presParOf" srcId="{AB674908-021F-40D1-8F36-0B606C3643B5}" destId="{5D35D51C-CA20-4342-A110-2BF4725A5E2F}" srcOrd="4" destOrd="0" presId="urn:microsoft.com/office/officeart/2005/8/layout/hProcess3"/>
    <dgm:cxn modelId="{E5A78D28-686D-4EEC-9B73-52D1A86559FD}" type="presParOf" srcId="{AB674908-021F-40D1-8F36-0B606C3643B5}" destId="{E95CFE89-1995-4B56-96CB-3AE65868148C}" srcOrd="5" destOrd="0" presId="urn:microsoft.com/office/officeart/2005/8/layout/hProcess3"/>
    <dgm:cxn modelId="{7C97E44A-5060-4BA6-A2EF-733482B8BE91}" type="presParOf" srcId="{E95CFE89-1995-4B56-96CB-3AE65868148C}" destId="{6B24857C-058E-493B-B0DE-397214F04522}" srcOrd="0" destOrd="0" presId="urn:microsoft.com/office/officeart/2005/8/layout/hProcess3"/>
    <dgm:cxn modelId="{1BE6F55B-F487-47D9-A736-75CAA489B797}" type="presParOf" srcId="{E95CFE89-1995-4B56-96CB-3AE65868148C}" destId="{1C67D2E8-5266-4018-85C9-015E20938730}" srcOrd="1" destOrd="0" presId="urn:microsoft.com/office/officeart/2005/8/layout/hProcess3"/>
    <dgm:cxn modelId="{ADC1E13A-9CD2-42ED-B4B9-2C92740F6787}" type="presParOf" srcId="{E95CFE89-1995-4B56-96CB-3AE65868148C}" destId="{390EF64D-CA23-4504-84ED-62B42E92B844}" srcOrd="2" destOrd="0" presId="urn:microsoft.com/office/officeart/2005/8/layout/hProcess3"/>
    <dgm:cxn modelId="{60B77D3B-4756-4978-AA3F-C754E4B20210}" type="presParOf" srcId="{E95CFE89-1995-4B56-96CB-3AE65868148C}" destId="{0C82F876-D9D6-46DD-8A8A-B2D63984C2CC}" srcOrd="3" destOrd="0" presId="urn:microsoft.com/office/officeart/2005/8/layout/hProcess3"/>
    <dgm:cxn modelId="{1DB70D04-2859-42E8-BD41-8B69648C9764}" type="presParOf" srcId="{AB674908-021F-40D1-8F36-0B606C3643B5}" destId="{E0B64BB9-0AEA-4385-8792-7360A822697D}" srcOrd="6" destOrd="0" presId="urn:microsoft.com/office/officeart/2005/8/layout/hProcess3"/>
    <dgm:cxn modelId="{51CC4A21-C86C-47EF-AEA9-ACC1CCE6CE56}" type="presParOf" srcId="{AB674908-021F-40D1-8F36-0B606C3643B5}" destId="{A87ABC41-C7E9-4404-90A1-324866E924BA}" srcOrd="7" destOrd="0" presId="urn:microsoft.com/office/officeart/2005/8/layout/hProcess3"/>
    <dgm:cxn modelId="{6DDDD627-4748-4A90-A816-8D2E904E4DF7}" type="presParOf" srcId="{AB674908-021F-40D1-8F36-0B606C3643B5}" destId="{2A3C67EF-FB04-4992-8DA9-D2FC2732D3A2}"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C1D83-556F-463E-A6EE-28FE7DA834C0}">
      <dsp:nvSpPr>
        <dsp:cNvPr id="0" name=""/>
        <dsp:cNvSpPr/>
      </dsp:nvSpPr>
      <dsp:spPr>
        <a:xfrm>
          <a:off x="-4124572" y="-638700"/>
          <a:ext cx="4959383" cy="4959383"/>
        </a:xfrm>
        <a:prstGeom prst="blockArc">
          <a:avLst>
            <a:gd name="adj1" fmla="val 18900000"/>
            <a:gd name="adj2" fmla="val 2700000"/>
            <a:gd name="adj3" fmla="val 436"/>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1753D7-951E-42E1-9340-EF2F70D6B373}">
      <dsp:nvSpPr>
        <dsp:cNvPr id="0" name=""/>
        <dsp:cNvSpPr/>
      </dsp:nvSpPr>
      <dsp:spPr>
        <a:xfrm>
          <a:off x="483996" y="299370"/>
          <a:ext cx="8093578" cy="874050"/>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584515" tIns="30480" rIns="30480" bIns="30480" numCol="1" spcCol="1270" anchor="t" anchorCtr="0">
          <a:noAutofit/>
        </a:bodyPr>
        <a:lstStyle/>
        <a:p>
          <a:pPr lvl="0" algn="l" defTabSz="533400">
            <a:lnSpc>
              <a:spcPct val="90000"/>
            </a:lnSpc>
            <a:spcBef>
              <a:spcPct val="0"/>
            </a:spcBef>
            <a:spcAft>
              <a:spcPct val="35000"/>
            </a:spcAft>
          </a:pPr>
          <a:r>
            <a:rPr lang="pl-PL" sz="1200" b="1" kern="1200" dirty="0" smtClean="0">
              <a:solidFill>
                <a:srgbClr val="009242"/>
              </a:solidFill>
            </a:rPr>
            <a:t>22 708 684,6 zł</a:t>
          </a:r>
          <a:endParaRPr lang="pl-PL" sz="1200" b="1" kern="1200" dirty="0">
            <a:solidFill>
              <a:srgbClr val="009242"/>
            </a:solidFill>
          </a:endParaRPr>
        </a:p>
        <a:p>
          <a:pPr marL="114300" lvl="1" indent="-114300" algn="l" defTabSz="533400">
            <a:lnSpc>
              <a:spcPct val="90000"/>
            </a:lnSpc>
            <a:spcBef>
              <a:spcPct val="0"/>
            </a:spcBef>
            <a:spcAft>
              <a:spcPct val="15000"/>
            </a:spcAft>
            <a:buChar char="••"/>
          </a:pPr>
          <a:r>
            <a:rPr lang="pl-PL" sz="1200" kern="1200" dirty="0" smtClean="0"/>
            <a:t>Pomoc producentom mleka, z przeznaczeniem na zakup jałówek hodowlanych ras mięsnych lub zakup buhajów</a:t>
          </a:r>
          <a:endParaRPr lang="pl-PL" sz="1800" kern="1200" dirty="0"/>
        </a:p>
        <a:p>
          <a:pPr marL="114300" lvl="1" indent="-114300" algn="l" defTabSz="533400">
            <a:lnSpc>
              <a:spcPct val="90000"/>
            </a:lnSpc>
            <a:spcBef>
              <a:spcPct val="0"/>
            </a:spcBef>
            <a:spcAft>
              <a:spcPct val="15000"/>
            </a:spcAft>
            <a:buChar char="••"/>
          </a:pPr>
          <a:r>
            <a:rPr lang="pl-PL" sz="1200" kern="1200" dirty="0" smtClean="0"/>
            <a:t>Pomoc producentom świń, których gospodarstwo znajduje się na obszarach dotkniętych restrykcjami z tytułu ASF, z przeznaczeniem na zakup jałówek hodowlanych ras mięsnych lub zakup buhajów</a:t>
          </a:r>
          <a:endParaRPr lang="pl-PL" sz="1200" kern="1200" dirty="0"/>
        </a:p>
      </dsp:txBody>
      <dsp:txXfrm>
        <a:off x="483996" y="299370"/>
        <a:ext cx="8093578" cy="874050"/>
      </dsp:txXfrm>
    </dsp:sp>
    <dsp:sp modelId="{88CCBF96-D9D1-487F-89E0-7F9EB3EC1982}">
      <dsp:nvSpPr>
        <dsp:cNvPr id="0" name=""/>
        <dsp:cNvSpPr/>
      </dsp:nvSpPr>
      <dsp:spPr>
        <a:xfrm>
          <a:off x="-33404" y="286421"/>
          <a:ext cx="1167353" cy="945661"/>
        </a:xfrm>
        <a:prstGeom prst="ellipse">
          <a:avLst/>
        </a:prstGeom>
        <a:blipFill rotWithShape="0">
          <a:blip xmlns:r="http://schemas.openxmlformats.org/officeDocument/2006/relationships" r:embed="rId1"/>
          <a:stretch>
            <a:fillRect/>
          </a:stretch>
        </a:blip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3329727-780A-49B9-B40A-F922B615E62C}">
      <dsp:nvSpPr>
        <dsp:cNvPr id="0" name=""/>
        <dsp:cNvSpPr/>
      </dsp:nvSpPr>
      <dsp:spPr>
        <a:xfrm>
          <a:off x="817952" y="1472792"/>
          <a:ext cx="7693347" cy="736396"/>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584515" tIns="30480" rIns="30480" bIns="30480" numCol="1" spcCol="1270" anchor="t" anchorCtr="0">
          <a:noAutofit/>
        </a:bodyPr>
        <a:lstStyle/>
        <a:p>
          <a:pPr lvl="0" algn="l" defTabSz="533400">
            <a:lnSpc>
              <a:spcPct val="90000"/>
            </a:lnSpc>
            <a:spcBef>
              <a:spcPct val="0"/>
            </a:spcBef>
            <a:spcAft>
              <a:spcPct val="35000"/>
            </a:spcAft>
          </a:pPr>
          <a:r>
            <a:rPr lang="pl-PL" sz="1200" b="1" kern="1200" dirty="0" smtClean="0">
              <a:solidFill>
                <a:srgbClr val="009242"/>
              </a:solidFill>
            </a:rPr>
            <a:t>58 409 000 zł</a:t>
          </a:r>
          <a:endParaRPr lang="pl-PL" sz="1200" b="1" kern="1200" dirty="0">
            <a:solidFill>
              <a:srgbClr val="009242"/>
            </a:solidFill>
          </a:endParaRPr>
        </a:p>
        <a:p>
          <a:pPr marL="114300" lvl="1" indent="-114300" algn="l" defTabSz="533400">
            <a:lnSpc>
              <a:spcPct val="90000"/>
            </a:lnSpc>
            <a:spcBef>
              <a:spcPct val="0"/>
            </a:spcBef>
            <a:spcAft>
              <a:spcPct val="15000"/>
            </a:spcAft>
            <a:buChar char="••"/>
          </a:pPr>
          <a:r>
            <a:rPr lang="pl-PL" sz="1200" kern="1200" dirty="0" smtClean="0"/>
            <a:t>Pomoc producentom świń, z przeznaczeniem na zakup loszek hodowlanych lub knurów hodowlanych</a:t>
          </a:r>
          <a:endParaRPr lang="pl-PL" sz="1200" kern="1200" dirty="0"/>
        </a:p>
      </dsp:txBody>
      <dsp:txXfrm>
        <a:off x="817952" y="1472792"/>
        <a:ext cx="7693347" cy="736396"/>
      </dsp:txXfrm>
    </dsp:sp>
    <dsp:sp modelId="{23817482-B77C-45A8-97F2-7345847B94B2}">
      <dsp:nvSpPr>
        <dsp:cNvPr id="0" name=""/>
        <dsp:cNvSpPr/>
      </dsp:nvSpPr>
      <dsp:spPr>
        <a:xfrm>
          <a:off x="50972" y="1344471"/>
          <a:ext cx="1256503" cy="974537"/>
        </a:xfrm>
        <a:prstGeom prst="ellipse">
          <a:avLst/>
        </a:prstGeom>
        <a:blipFill rotWithShape="0">
          <a:blip xmlns:r="http://schemas.openxmlformats.org/officeDocument/2006/relationships" r:embed="rId2"/>
          <a:stretch>
            <a:fillRect/>
          </a:stretch>
        </a:blip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EA3F347-ABE7-4ABA-A1A4-1873C679B668}">
      <dsp:nvSpPr>
        <dsp:cNvPr id="0" name=""/>
        <dsp:cNvSpPr/>
      </dsp:nvSpPr>
      <dsp:spPr>
        <a:xfrm>
          <a:off x="559467" y="2483644"/>
          <a:ext cx="7942637" cy="923882"/>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584515" tIns="30480" rIns="30480" bIns="30480" numCol="1" spcCol="1270" anchor="t" anchorCtr="0">
          <a:noAutofit/>
        </a:bodyPr>
        <a:lstStyle/>
        <a:p>
          <a:pPr lvl="0" algn="l" defTabSz="533400">
            <a:lnSpc>
              <a:spcPct val="90000"/>
            </a:lnSpc>
            <a:spcBef>
              <a:spcPct val="0"/>
            </a:spcBef>
            <a:spcAft>
              <a:spcPct val="35000"/>
            </a:spcAft>
          </a:pPr>
          <a:r>
            <a:rPr lang="pl-PL" sz="1200" b="1" kern="1200" dirty="0" smtClean="0">
              <a:solidFill>
                <a:srgbClr val="009242"/>
              </a:solidFill>
            </a:rPr>
            <a:t>17 572 188 zł</a:t>
          </a:r>
          <a:endParaRPr lang="pl-PL" sz="1200" b="1" kern="1200" dirty="0">
            <a:solidFill>
              <a:srgbClr val="009242"/>
            </a:solidFill>
          </a:endParaRPr>
        </a:p>
        <a:p>
          <a:pPr marL="114300" lvl="1" indent="-114300" algn="l" defTabSz="533400">
            <a:lnSpc>
              <a:spcPct val="90000"/>
            </a:lnSpc>
            <a:spcBef>
              <a:spcPct val="0"/>
            </a:spcBef>
            <a:spcAft>
              <a:spcPct val="15000"/>
            </a:spcAft>
            <a:buChar char="••"/>
          </a:pPr>
          <a:r>
            <a:rPr lang="pl-PL" sz="1200" kern="1200" dirty="0" smtClean="0"/>
            <a:t>Pomoc producentom świń, którzy utrzymywali świnie w stadzie dotkniętym restrykcjami z tytułu ASF, z przeznaczeniem na pokrycie różnicy między średnią rynkową ceną zakupu netto masy poubojowej ciepłej tuszy świni a ceną sprzedaży jaką uzyskał producent świń w okresie od 1 września 2016 r. do 30 czerwca 2017 r.</a:t>
          </a:r>
          <a:endParaRPr lang="pl-PL" sz="1200" kern="1200" dirty="0"/>
        </a:p>
      </dsp:txBody>
      <dsp:txXfrm>
        <a:off x="559467" y="2483644"/>
        <a:ext cx="7942637" cy="923882"/>
      </dsp:txXfrm>
    </dsp:sp>
    <dsp:sp modelId="{9F7374C3-6FA8-4058-A4B3-57DB5A4D87F3}">
      <dsp:nvSpPr>
        <dsp:cNvPr id="0" name=""/>
        <dsp:cNvSpPr/>
      </dsp:nvSpPr>
      <dsp:spPr>
        <a:xfrm>
          <a:off x="-54677" y="2528366"/>
          <a:ext cx="1209899" cy="834438"/>
        </a:xfrm>
        <a:prstGeom prst="ellipse">
          <a:avLst/>
        </a:prstGeom>
        <a:blipFill rotWithShape="0">
          <a:blip xmlns:r="http://schemas.openxmlformats.org/officeDocument/2006/relationships" r:embed="rId3"/>
          <a:stretch>
            <a:fillRect/>
          </a:stretch>
        </a:blip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98E-8DC2-43D9-8A07-1AD638100789}">
      <dsp:nvSpPr>
        <dsp:cNvPr id="0" name=""/>
        <dsp:cNvSpPr/>
      </dsp:nvSpPr>
      <dsp:spPr>
        <a:xfrm>
          <a:off x="1954535" y="2128"/>
          <a:ext cx="4665585" cy="108070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i="0" kern="1200" dirty="0" smtClean="0">
              <a:solidFill>
                <a:schemeClr val="tx1"/>
              </a:solidFill>
            </a:rPr>
            <a:t>Złożenie </a:t>
          </a:r>
          <a:r>
            <a:rPr lang="pl-PL" sz="1300" b="1" kern="1200" dirty="0" smtClean="0">
              <a:solidFill>
                <a:srgbClr val="C00000"/>
              </a:solidFill>
              <a:hlinkClick xmlns:r="http://schemas.openxmlformats.org/officeDocument/2006/relationships" r:id="rId1" action="ppaction://hlinkfile"/>
            </a:rPr>
            <a:t>Wniosku o płatność z tytułu refundacji kosztów zakupu loszek hodowlanych lub knurów hodowlanych </a:t>
          </a:r>
          <a:r>
            <a:rPr lang="pl-PL" sz="1300" b="0" kern="1200" dirty="0" smtClean="0">
              <a:solidFill>
                <a:schemeClr val="tx1"/>
              </a:solidFill>
            </a:rPr>
            <a:t>na</a:t>
          </a:r>
          <a:r>
            <a:rPr lang="pl-PL" sz="1300" kern="1200" dirty="0" smtClean="0">
              <a:solidFill>
                <a:schemeClr val="tx1"/>
              </a:solidFill>
            </a:rPr>
            <a:t> formularzu opracowanym i udostępnionym przez ARR</a:t>
          </a:r>
          <a:endParaRPr lang="pl-PL" sz="1300" kern="1200" dirty="0">
            <a:solidFill>
              <a:schemeClr val="tx1"/>
            </a:solidFill>
          </a:endParaRPr>
        </a:p>
      </dsp:txBody>
      <dsp:txXfrm>
        <a:off x="1986188" y="33781"/>
        <a:ext cx="4602279" cy="1017397"/>
      </dsp:txXfrm>
    </dsp:sp>
    <dsp:sp modelId="{803D7E59-82AC-4098-94AE-C54BEEEB1BBC}">
      <dsp:nvSpPr>
        <dsp:cNvPr id="0" name=""/>
        <dsp:cNvSpPr/>
      </dsp:nvSpPr>
      <dsp:spPr>
        <a:xfrm rot="5400000">
          <a:off x="4050666" y="1114386"/>
          <a:ext cx="473322" cy="567987"/>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rot="-5400000">
        <a:off x="4116931" y="1161719"/>
        <a:ext cx="340793" cy="331325"/>
      </dsp:txXfrm>
    </dsp:sp>
    <dsp:sp modelId="{D0B06DEE-B771-4B6C-AF6F-E242CB58C799}">
      <dsp:nvSpPr>
        <dsp:cNvPr id="0" name=""/>
        <dsp:cNvSpPr/>
      </dsp:nvSpPr>
      <dsp:spPr>
        <a:xfrm>
          <a:off x="1891758" y="1713929"/>
          <a:ext cx="4791138" cy="137493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solidFill>
                <a:schemeClr val="tx1"/>
              </a:solidFill>
            </a:rPr>
            <a:t>Do wniosku o płatność należy załączyć : </a:t>
          </a:r>
          <a:r>
            <a:rPr lang="pl-PL" sz="1200" b="1" kern="1200" dirty="0" smtClean="0">
              <a:solidFill>
                <a:srgbClr val="0000FF"/>
              </a:solidFill>
            </a:rPr>
            <a:t>świadectwa potwierdzające pochodzenie zakupionych loszek hodowlanych lub knurów hodowlanych, świadectwa potwierdzające pochodzenie posiadanych loszek hodowlanych (w przypadku zakupu knurów hodowlanych),kopie faktur, faktur VAT RR, rachunków lub umów sprzedaży potwierdzających zakup  loszek hodowlanych lub knurów hodowlanych </a:t>
          </a:r>
          <a:endParaRPr lang="pl-PL" sz="1200" kern="1200" dirty="0">
            <a:solidFill>
              <a:srgbClr val="0000FF"/>
            </a:solidFill>
          </a:endParaRPr>
        </a:p>
      </dsp:txBody>
      <dsp:txXfrm>
        <a:off x="1932028" y="1754199"/>
        <a:ext cx="4710598" cy="1294393"/>
      </dsp:txXfrm>
    </dsp:sp>
    <dsp:sp modelId="{8C78E08B-33D7-40A2-8911-2379A303E63B}">
      <dsp:nvSpPr>
        <dsp:cNvPr id="0" name=""/>
        <dsp:cNvSpPr/>
      </dsp:nvSpPr>
      <dsp:spPr>
        <a:xfrm rot="5400000">
          <a:off x="4099958" y="3054695"/>
          <a:ext cx="374739" cy="567987"/>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rot="-5400000">
        <a:off x="4116931" y="3151319"/>
        <a:ext cx="340793" cy="262317"/>
      </dsp:txXfrm>
    </dsp:sp>
    <dsp:sp modelId="{80A91607-C546-431F-99B5-A8E5FFFD5577}">
      <dsp:nvSpPr>
        <dsp:cNvPr id="0" name=""/>
        <dsp:cNvSpPr/>
      </dsp:nvSpPr>
      <dsp:spPr>
        <a:xfrm>
          <a:off x="2070026" y="3588515"/>
          <a:ext cx="4434603" cy="75018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kern="1200" dirty="0" smtClean="0">
              <a:solidFill>
                <a:schemeClr val="tx1"/>
              </a:solidFill>
            </a:rPr>
            <a:t>Wniosek o płatność należy złożyć od dnia podania na stronie internetowej ARR informacji </a:t>
          </a:r>
          <a:r>
            <a:rPr lang="pl-PL" sz="1300" b="1" kern="1200" dirty="0" smtClean="0">
              <a:solidFill>
                <a:srgbClr val="C00000"/>
              </a:solidFill>
            </a:rPr>
            <a:t>do dnia 14 lipca 2017 r.</a:t>
          </a:r>
          <a:endParaRPr lang="pl-PL" sz="1300" b="1" kern="1200" dirty="0">
            <a:solidFill>
              <a:srgbClr val="C00000"/>
            </a:solidFill>
          </a:endParaRPr>
        </a:p>
      </dsp:txBody>
      <dsp:txXfrm>
        <a:off x="2091998" y="3610487"/>
        <a:ext cx="4390659" cy="7062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51EFC-D332-4792-ABF5-E2D5E078E3CD}">
      <dsp:nvSpPr>
        <dsp:cNvPr id="0" name=""/>
        <dsp:cNvSpPr/>
      </dsp:nvSpPr>
      <dsp:spPr>
        <a:xfrm>
          <a:off x="1419655" y="169"/>
          <a:ext cx="1965146" cy="982573"/>
        </a:xfrm>
        <a:prstGeom prst="roundRect">
          <a:avLst>
            <a:gd name="adj" fmla="val 10000"/>
          </a:avLst>
        </a:prstGeom>
        <a:solidFill>
          <a:schemeClr val="lt1">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pl-PL" sz="3000" kern="1200" dirty="0" smtClean="0"/>
            <a:t>producenci mleka</a:t>
          </a:r>
          <a:endParaRPr lang="pl-PL" sz="3000" kern="1200" dirty="0"/>
        </a:p>
      </dsp:txBody>
      <dsp:txXfrm>
        <a:off x="1448434" y="28948"/>
        <a:ext cx="1907588" cy="925015"/>
      </dsp:txXfrm>
    </dsp:sp>
    <dsp:sp modelId="{0C0E5A55-001A-4D7B-BB52-F5782AD1E749}">
      <dsp:nvSpPr>
        <dsp:cNvPr id="0" name=""/>
        <dsp:cNvSpPr/>
      </dsp:nvSpPr>
      <dsp:spPr>
        <a:xfrm>
          <a:off x="1616170" y="982743"/>
          <a:ext cx="196514" cy="1087099"/>
        </a:xfrm>
        <a:custGeom>
          <a:avLst/>
          <a:gdLst/>
          <a:ahLst/>
          <a:cxnLst/>
          <a:rect l="0" t="0" r="0" b="0"/>
          <a:pathLst>
            <a:path>
              <a:moveTo>
                <a:pt x="0" y="0"/>
              </a:moveTo>
              <a:lnTo>
                <a:pt x="0" y="1087099"/>
              </a:lnTo>
              <a:lnTo>
                <a:pt x="196514" y="108709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90517-9C84-4340-8A0C-C8E936059A8B}">
      <dsp:nvSpPr>
        <dsp:cNvPr id="0" name=""/>
        <dsp:cNvSpPr/>
      </dsp:nvSpPr>
      <dsp:spPr>
        <a:xfrm>
          <a:off x="1812685" y="1228386"/>
          <a:ext cx="2442881" cy="1682911"/>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pl-PL" sz="1400" kern="1200" dirty="0" smtClean="0"/>
            <a:t>W dniu złożenia wniosku o udzielenie pomocy, posiadali w siedzibie stada, </a:t>
          </a:r>
          <a:r>
            <a:rPr lang="pl-PL" sz="1400" b="1" kern="1200" dirty="0" smtClean="0">
              <a:solidFill>
                <a:srgbClr val="0000FF"/>
              </a:solidFill>
            </a:rPr>
            <a:t>nie więcej niż 30 krów </a:t>
          </a:r>
          <a:r>
            <a:rPr lang="pl-PL" sz="1400" kern="1200" dirty="0" smtClean="0"/>
            <a:t>typu użytkowego mleczny lub kombinowany, </a:t>
          </a:r>
          <a:r>
            <a:rPr lang="pl-PL" sz="1400" b="1" kern="1200" dirty="0" smtClean="0"/>
            <a:t>mających </a:t>
          </a:r>
          <a:r>
            <a:rPr lang="pl-PL" sz="1400" b="1" kern="1200" dirty="0" smtClean="0">
              <a:solidFill>
                <a:srgbClr val="C00000"/>
              </a:solidFill>
            </a:rPr>
            <a:t>powyżej 24 miesiące</a:t>
          </a:r>
          <a:r>
            <a:rPr lang="pl-PL" sz="1400" kern="1200" dirty="0" smtClean="0"/>
            <a:t>, albo </a:t>
          </a:r>
          <a:r>
            <a:rPr lang="pl-PL" sz="1400" b="1" kern="1200" dirty="0" smtClean="0"/>
            <a:t>nie posiadali w tym dniu krów</a:t>
          </a:r>
          <a:endParaRPr lang="pl-PL" sz="1400" kern="1200" dirty="0"/>
        </a:p>
      </dsp:txBody>
      <dsp:txXfrm>
        <a:off x="1861976" y="1277677"/>
        <a:ext cx="2344299" cy="1584329"/>
      </dsp:txXfrm>
    </dsp:sp>
    <dsp:sp modelId="{D0D673B4-7B51-44F9-A971-975CD84DE85A}">
      <dsp:nvSpPr>
        <dsp:cNvPr id="0" name=""/>
        <dsp:cNvSpPr/>
      </dsp:nvSpPr>
      <dsp:spPr>
        <a:xfrm>
          <a:off x="1616170" y="982743"/>
          <a:ext cx="196514" cy="2749829"/>
        </a:xfrm>
        <a:custGeom>
          <a:avLst/>
          <a:gdLst/>
          <a:ahLst/>
          <a:cxnLst/>
          <a:rect l="0" t="0" r="0" b="0"/>
          <a:pathLst>
            <a:path>
              <a:moveTo>
                <a:pt x="0" y="0"/>
              </a:moveTo>
              <a:lnTo>
                <a:pt x="0" y="2749829"/>
              </a:lnTo>
              <a:lnTo>
                <a:pt x="196514" y="27498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E73247-2B4C-4619-B364-9CA4A0C81FC1}">
      <dsp:nvSpPr>
        <dsp:cNvPr id="0" name=""/>
        <dsp:cNvSpPr/>
      </dsp:nvSpPr>
      <dsp:spPr>
        <a:xfrm>
          <a:off x="1812685" y="3156941"/>
          <a:ext cx="1819615" cy="1151261"/>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0000FF"/>
              </a:solidFill>
            </a:rPr>
            <a:t>W 2016 r.</a:t>
          </a:r>
          <a:r>
            <a:rPr lang="pl-PL" sz="1400" kern="1200" dirty="0" smtClean="0">
              <a:solidFill>
                <a:srgbClr val="0000FF"/>
              </a:solidFill>
            </a:rPr>
            <a:t> </a:t>
          </a:r>
          <a:r>
            <a:rPr lang="pl-PL" sz="1400" kern="1200" dirty="0" smtClean="0"/>
            <a:t>sprzedali podmiotom skupującym </a:t>
          </a:r>
          <a:r>
            <a:rPr lang="pl-PL" sz="1400" b="1" kern="1200" dirty="0" smtClean="0">
              <a:solidFill>
                <a:srgbClr val="C00000"/>
              </a:solidFill>
            </a:rPr>
            <a:t>nie mniej niż 5 tys. kg</a:t>
          </a:r>
          <a:r>
            <a:rPr lang="pl-PL" sz="1400" kern="1200" dirty="0" smtClean="0"/>
            <a:t> mleka</a:t>
          </a:r>
          <a:endParaRPr lang="pl-PL" sz="1400" kern="1200" dirty="0"/>
        </a:p>
      </dsp:txBody>
      <dsp:txXfrm>
        <a:off x="1846404" y="3190660"/>
        <a:ext cx="1752177" cy="1083823"/>
      </dsp:txXfrm>
    </dsp:sp>
    <dsp:sp modelId="{F5DB92B2-1932-461D-B68D-968DBE5B8199}">
      <dsp:nvSpPr>
        <dsp:cNvPr id="0" name=""/>
        <dsp:cNvSpPr/>
      </dsp:nvSpPr>
      <dsp:spPr>
        <a:xfrm>
          <a:off x="5070005" y="2"/>
          <a:ext cx="1986448" cy="982573"/>
        </a:xfrm>
        <a:prstGeom prst="roundRect">
          <a:avLst>
            <a:gd name="adj" fmla="val 10000"/>
          </a:avLst>
        </a:prstGeom>
        <a:solidFill>
          <a:schemeClr val="lt1">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pl-PL" sz="3000" kern="1200" dirty="0" smtClean="0"/>
            <a:t>producenci świń</a:t>
          </a:r>
          <a:endParaRPr lang="pl-PL" sz="3000" kern="1200" dirty="0"/>
        </a:p>
      </dsp:txBody>
      <dsp:txXfrm>
        <a:off x="5098784" y="28781"/>
        <a:ext cx="1928890" cy="925015"/>
      </dsp:txXfrm>
    </dsp:sp>
    <dsp:sp modelId="{5B55FF21-700C-475D-9EC2-0AD01E88663A}">
      <dsp:nvSpPr>
        <dsp:cNvPr id="0" name=""/>
        <dsp:cNvSpPr/>
      </dsp:nvSpPr>
      <dsp:spPr>
        <a:xfrm>
          <a:off x="5268650" y="982576"/>
          <a:ext cx="205558" cy="910098"/>
        </a:xfrm>
        <a:custGeom>
          <a:avLst/>
          <a:gdLst/>
          <a:ahLst/>
          <a:cxnLst/>
          <a:rect l="0" t="0" r="0" b="0"/>
          <a:pathLst>
            <a:path>
              <a:moveTo>
                <a:pt x="0" y="0"/>
              </a:moveTo>
              <a:lnTo>
                <a:pt x="0" y="910098"/>
              </a:lnTo>
              <a:lnTo>
                <a:pt x="205558" y="91009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A4A4FB-18B0-405B-8E18-078310AB0BFB}">
      <dsp:nvSpPr>
        <dsp:cNvPr id="0" name=""/>
        <dsp:cNvSpPr/>
      </dsp:nvSpPr>
      <dsp:spPr>
        <a:xfrm>
          <a:off x="5474208" y="1186823"/>
          <a:ext cx="2051722" cy="1411702"/>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pl-PL" sz="1400" kern="1200" dirty="0" smtClean="0"/>
            <a:t>W dniu złożenia wniosku o udzielenie pomocy posiadali w siedzibie stada, </a:t>
          </a:r>
          <a:r>
            <a:rPr lang="pl-PL" sz="1400" b="1" kern="1200" dirty="0" smtClean="0">
              <a:solidFill>
                <a:srgbClr val="C00000"/>
              </a:solidFill>
            </a:rPr>
            <a:t>nie więcej niż 2000 świń</a:t>
          </a:r>
          <a:r>
            <a:rPr lang="pl-PL" sz="1400" b="1" kern="1200" dirty="0" smtClean="0"/>
            <a:t> </a:t>
          </a:r>
          <a:r>
            <a:rPr lang="pl-PL" sz="1400" kern="1200" dirty="0" smtClean="0"/>
            <a:t>albo w tym dniu </a:t>
          </a:r>
          <a:r>
            <a:rPr lang="pl-PL" sz="1400" b="1" kern="1200" dirty="0" smtClean="0">
              <a:solidFill>
                <a:srgbClr val="0000FF"/>
              </a:solidFill>
            </a:rPr>
            <a:t>nie posiadali świń</a:t>
          </a:r>
          <a:endParaRPr lang="pl-PL" sz="1400" kern="1200" dirty="0">
            <a:solidFill>
              <a:srgbClr val="0000FF"/>
            </a:solidFill>
          </a:endParaRPr>
        </a:p>
      </dsp:txBody>
      <dsp:txXfrm>
        <a:off x="5515555" y="1228170"/>
        <a:ext cx="1969028" cy="1329008"/>
      </dsp:txXfrm>
    </dsp:sp>
    <dsp:sp modelId="{79B2934B-2E0F-4B5E-830B-0F376175879D}">
      <dsp:nvSpPr>
        <dsp:cNvPr id="0" name=""/>
        <dsp:cNvSpPr/>
      </dsp:nvSpPr>
      <dsp:spPr>
        <a:xfrm>
          <a:off x="5268650" y="982576"/>
          <a:ext cx="226341" cy="2499990"/>
        </a:xfrm>
        <a:custGeom>
          <a:avLst/>
          <a:gdLst/>
          <a:ahLst/>
          <a:cxnLst/>
          <a:rect l="0" t="0" r="0" b="0"/>
          <a:pathLst>
            <a:path>
              <a:moveTo>
                <a:pt x="0" y="0"/>
              </a:moveTo>
              <a:lnTo>
                <a:pt x="0" y="2499990"/>
              </a:lnTo>
              <a:lnTo>
                <a:pt x="226341" y="249999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831E37-7A50-4F13-8FBA-0118BDB568E2}">
      <dsp:nvSpPr>
        <dsp:cNvPr id="0" name=""/>
        <dsp:cNvSpPr/>
      </dsp:nvSpPr>
      <dsp:spPr>
        <a:xfrm>
          <a:off x="5494992" y="2885731"/>
          <a:ext cx="2097597" cy="1193669"/>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pl-PL" sz="1400" kern="1200" dirty="0" smtClean="0"/>
            <a:t>Utrzymywali, od dnia </a:t>
          </a:r>
          <a:br>
            <a:rPr lang="pl-PL" sz="1400" kern="1200" dirty="0" smtClean="0"/>
          </a:br>
          <a:r>
            <a:rPr lang="pl-PL" sz="1400" b="1" kern="1200" dirty="0" smtClean="0">
              <a:solidFill>
                <a:srgbClr val="C00000"/>
              </a:solidFill>
            </a:rPr>
            <a:t>1 stycznia 2014 r.</a:t>
          </a:r>
          <a:r>
            <a:rPr lang="pl-PL" sz="1400" kern="1200" dirty="0" smtClean="0"/>
            <a:t> do dnia złożenia wniosku o udzielenie pomocy, przez dowolny okres, w siedzibie stada świnie</a:t>
          </a:r>
          <a:endParaRPr lang="pl-PL" sz="1400" kern="1200" dirty="0"/>
        </a:p>
      </dsp:txBody>
      <dsp:txXfrm>
        <a:off x="5529953" y="2920692"/>
        <a:ext cx="2027675" cy="11237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9E42D-DDAB-48D5-9F72-4F6528ABFFED}">
      <dsp:nvSpPr>
        <dsp:cNvPr id="0" name=""/>
        <dsp:cNvSpPr/>
      </dsp:nvSpPr>
      <dsp:spPr>
        <a:xfrm>
          <a:off x="3374" y="0"/>
          <a:ext cx="633936" cy="63393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A07FC6-48AA-4E15-9D9F-A4E8259D057A}">
      <dsp:nvSpPr>
        <dsp:cNvPr id="0" name=""/>
        <dsp:cNvSpPr/>
      </dsp:nvSpPr>
      <dsp:spPr>
        <a:xfrm>
          <a:off x="66767" y="63393"/>
          <a:ext cx="507149" cy="507149"/>
        </a:xfrm>
        <a:prstGeom prst="chord">
          <a:avLst>
            <a:gd name="adj1" fmla="val 1168272"/>
            <a:gd name="adj2" fmla="val 9631728"/>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D6945B-8988-4991-B678-667BD87A896E}">
      <dsp:nvSpPr>
        <dsp:cNvPr id="0" name=""/>
        <dsp:cNvSpPr/>
      </dsp:nvSpPr>
      <dsp:spPr>
        <a:xfrm>
          <a:off x="935915" y="2139380"/>
          <a:ext cx="1367350" cy="396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666750">
            <a:lnSpc>
              <a:spcPct val="90000"/>
            </a:lnSpc>
            <a:spcBef>
              <a:spcPct val="0"/>
            </a:spcBef>
            <a:spcAft>
              <a:spcPct val="35000"/>
            </a:spcAft>
          </a:pPr>
          <a:r>
            <a:rPr lang="pl-PL" sz="1500" i="0" kern="1200" dirty="0" smtClean="0"/>
            <a:t>Złożenie </a:t>
          </a:r>
        </a:p>
        <a:p>
          <a:pPr lvl="0" algn="l" defTabSz="666750">
            <a:lnSpc>
              <a:spcPct val="90000"/>
            </a:lnSpc>
            <a:spcBef>
              <a:spcPct val="0"/>
            </a:spcBef>
            <a:spcAft>
              <a:spcPct val="35000"/>
            </a:spcAft>
          </a:pPr>
          <a:r>
            <a:rPr lang="pl-PL" sz="1500" b="1" kern="1200" dirty="0" smtClean="0">
              <a:latin typeface="Times New Roman"/>
              <a:cs typeface="Times New Roman"/>
            </a:rPr>
            <a:t>● </a:t>
          </a:r>
          <a:r>
            <a:rPr lang="pl-PL" sz="1500" b="1" kern="1200" dirty="0" smtClean="0">
              <a:solidFill>
                <a:srgbClr val="C00000"/>
              </a:solidFill>
              <a:hlinkClick xmlns:r="http://schemas.openxmlformats.org/officeDocument/2006/relationships" r:id="rId1" action="ppaction://hlinkfile"/>
            </a:rPr>
            <a:t>Wniosku o udzielenie pomocy producentowi mleka/producentowi świń</a:t>
          </a:r>
          <a:r>
            <a:rPr lang="pl-PL" sz="1500" b="1" kern="1200" dirty="0" smtClean="0">
              <a:solidFill>
                <a:srgbClr val="002060"/>
              </a:solidFill>
              <a:hlinkClick xmlns:r="http://schemas.openxmlformats.org/officeDocument/2006/relationships" r:id="rId1" action="ppaction://hlinkfile"/>
            </a:rPr>
            <a:t> </a:t>
          </a:r>
          <a:r>
            <a:rPr lang="pl-PL" sz="1500" kern="1200" dirty="0" smtClean="0"/>
            <a:t>na formularzu opracowanym i udostępnionym przez ARR</a:t>
          </a:r>
        </a:p>
      </dsp:txBody>
      <dsp:txXfrm>
        <a:off x="935915" y="2139380"/>
        <a:ext cx="1367350" cy="396787"/>
      </dsp:txXfrm>
    </dsp:sp>
    <dsp:sp modelId="{DD715E2F-6241-45EB-8715-BB262FC3AC88}">
      <dsp:nvSpPr>
        <dsp:cNvPr id="0" name=""/>
        <dsp:cNvSpPr/>
      </dsp:nvSpPr>
      <dsp:spPr>
        <a:xfrm>
          <a:off x="2776846" y="0"/>
          <a:ext cx="633936" cy="63393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F5CC7-AFA1-4C97-B345-16B2642CBFC7}">
      <dsp:nvSpPr>
        <dsp:cNvPr id="0" name=""/>
        <dsp:cNvSpPr/>
      </dsp:nvSpPr>
      <dsp:spPr>
        <a:xfrm>
          <a:off x="2840239" y="63393"/>
          <a:ext cx="507149" cy="507149"/>
        </a:xfrm>
        <a:prstGeom prst="chord">
          <a:avLst>
            <a:gd name="adj1" fmla="val 20431728"/>
            <a:gd name="adj2" fmla="val 11968272"/>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5AC50-8F9C-4C04-AB70-7C2048232034}">
      <dsp:nvSpPr>
        <dsp:cNvPr id="0" name=""/>
        <dsp:cNvSpPr/>
      </dsp:nvSpPr>
      <dsp:spPr>
        <a:xfrm>
          <a:off x="3712369" y="3075422"/>
          <a:ext cx="1875395" cy="633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l" defTabSz="622300">
            <a:lnSpc>
              <a:spcPct val="90000"/>
            </a:lnSpc>
            <a:spcBef>
              <a:spcPct val="0"/>
            </a:spcBef>
            <a:spcAft>
              <a:spcPct val="35000"/>
            </a:spcAft>
          </a:pPr>
          <a:r>
            <a:rPr lang="pl-PL" sz="1400" kern="1200" dirty="0" smtClean="0"/>
            <a:t>Do wniosku należy załączyć:</a:t>
          </a:r>
        </a:p>
        <a:p>
          <a:pPr lvl="0" algn="l" defTabSz="622300">
            <a:lnSpc>
              <a:spcPct val="90000"/>
            </a:lnSpc>
            <a:spcBef>
              <a:spcPct val="0"/>
            </a:spcBef>
            <a:spcAft>
              <a:spcPct val="35000"/>
            </a:spcAft>
          </a:pPr>
          <a:r>
            <a:rPr lang="pl-PL" sz="1400" kern="1200" dirty="0" smtClean="0"/>
            <a:t> </a:t>
          </a:r>
          <a:r>
            <a:rPr lang="pl-PL" sz="1400" kern="1200" dirty="0" smtClean="0">
              <a:latin typeface="Times New Roman"/>
              <a:cs typeface="Times New Roman"/>
            </a:rPr>
            <a:t>● </a:t>
          </a:r>
          <a:r>
            <a:rPr lang="pl-PL" sz="1400" b="1" kern="1200" dirty="0" smtClean="0">
              <a:solidFill>
                <a:srgbClr val="C00000"/>
              </a:solidFill>
            </a:rPr>
            <a:t>dokumenty potwierdzające nabycie spadku/zaistnienie następstwa prawnego/pisemną zgodę współposiadaczy gospodarstwa</a:t>
          </a:r>
        </a:p>
        <a:p>
          <a:pPr lvl="0" algn="l" defTabSz="622300">
            <a:lnSpc>
              <a:spcPct val="90000"/>
            </a:lnSpc>
            <a:spcBef>
              <a:spcPct val="0"/>
            </a:spcBef>
            <a:spcAft>
              <a:spcPct val="35000"/>
            </a:spcAft>
          </a:pPr>
          <a:r>
            <a:rPr lang="pl-PL" sz="1400" kern="1200" dirty="0" smtClean="0">
              <a:latin typeface="Times New Roman"/>
              <a:cs typeface="Times New Roman"/>
            </a:rPr>
            <a:t>● </a:t>
          </a:r>
          <a:r>
            <a:rPr lang="pl-PL" sz="1400" b="1" kern="1200" dirty="0" smtClean="0">
              <a:solidFill>
                <a:srgbClr val="0000FF"/>
              </a:solidFill>
            </a:rPr>
            <a:t>kopie faktur lub faktur VAT RR </a:t>
          </a:r>
          <a:r>
            <a:rPr lang="pl-PL" sz="1400" kern="1200" dirty="0" smtClean="0"/>
            <a:t>potwierdzających, że w 2016 r. producent mleka sprzedał, nie mniej </a:t>
          </a:r>
          <a:r>
            <a:rPr lang="pl-PL" sz="1400" b="1" kern="1200" dirty="0" smtClean="0">
              <a:solidFill>
                <a:srgbClr val="0000FF"/>
              </a:solidFill>
            </a:rPr>
            <a:t>niż 5 tys. kg mleka </a:t>
          </a:r>
          <a:r>
            <a:rPr lang="pl-PL" sz="1400" kern="1200" dirty="0" smtClean="0"/>
            <a:t>albo zaświadczenie podmiotu skupującego- producent mleka</a:t>
          </a:r>
          <a:endParaRPr lang="pl-PL" sz="1400" b="0" kern="1200" dirty="0"/>
        </a:p>
      </dsp:txBody>
      <dsp:txXfrm>
        <a:off x="3712369" y="3075422"/>
        <a:ext cx="1875395" cy="633936"/>
      </dsp:txXfrm>
    </dsp:sp>
    <dsp:sp modelId="{9BD42A69-FA00-476F-87A3-057603651870}">
      <dsp:nvSpPr>
        <dsp:cNvPr id="0" name=""/>
        <dsp:cNvSpPr/>
      </dsp:nvSpPr>
      <dsp:spPr>
        <a:xfrm>
          <a:off x="5550317" y="0"/>
          <a:ext cx="633936" cy="63393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FCF33D-44A8-44DC-8CF9-479ACA9C71AE}">
      <dsp:nvSpPr>
        <dsp:cNvPr id="0" name=""/>
        <dsp:cNvSpPr/>
      </dsp:nvSpPr>
      <dsp:spPr>
        <a:xfrm>
          <a:off x="5613711" y="63393"/>
          <a:ext cx="507149" cy="507149"/>
        </a:xfrm>
        <a:prstGeom prst="chord">
          <a:avLst>
            <a:gd name="adj1" fmla="val 16200000"/>
            <a:gd name="adj2" fmla="val 1620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311FCB-F992-4629-A5F3-FA83C71E23B8}">
      <dsp:nvSpPr>
        <dsp:cNvPr id="0" name=""/>
        <dsp:cNvSpPr/>
      </dsp:nvSpPr>
      <dsp:spPr>
        <a:xfrm>
          <a:off x="6319698" y="983184"/>
          <a:ext cx="1875395" cy="633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666750">
            <a:lnSpc>
              <a:spcPct val="90000"/>
            </a:lnSpc>
            <a:spcBef>
              <a:spcPct val="0"/>
            </a:spcBef>
            <a:spcAft>
              <a:spcPct val="35000"/>
            </a:spcAft>
          </a:pPr>
          <a:r>
            <a:rPr lang="pl-PL" sz="1500" kern="1200" dirty="0" smtClean="0"/>
            <a:t>Wniosek należy złożyć w terminie do </a:t>
          </a:r>
          <a:br>
            <a:rPr lang="pl-PL" sz="1500" kern="1200" dirty="0" smtClean="0"/>
          </a:br>
          <a:r>
            <a:rPr lang="pl-PL" sz="1500" b="1" kern="1200" dirty="0" smtClean="0">
              <a:solidFill>
                <a:srgbClr val="0000FF"/>
              </a:solidFill>
            </a:rPr>
            <a:t>dnia 07.04.2017 r.</a:t>
          </a:r>
          <a:br>
            <a:rPr lang="pl-PL" sz="1500" b="1" kern="1200" dirty="0" smtClean="0">
              <a:solidFill>
                <a:srgbClr val="0000FF"/>
              </a:solidFill>
            </a:rPr>
          </a:br>
          <a:r>
            <a:rPr lang="pl-PL" sz="1500" kern="1200" dirty="0" smtClean="0"/>
            <a:t>do właściwego ze względu na miejsce zamieszkania/siedzibę </a:t>
          </a:r>
          <a:br>
            <a:rPr lang="pl-PL" sz="1500" kern="1200" dirty="0" smtClean="0"/>
          </a:br>
          <a:r>
            <a:rPr lang="pl-PL" sz="1500" kern="1200" dirty="0" smtClean="0"/>
            <a:t>OT ARR</a:t>
          </a:r>
          <a:endParaRPr lang="pl-PL" sz="1500" b="1" kern="1200" dirty="0"/>
        </a:p>
      </dsp:txBody>
      <dsp:txXfrm>
        <a:off x="6319698" y="983184"/>
        <a:ext cx="1875395" cy="6339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96938-43E1-4BCD-B2D6-D566280642B9}">
      <dsp:nvSpPr>
        <dsp:cNvPr id="0" name=""/>
        <dsp:cNvSpPr/>
      </dsp:nvSpPr>
      <dsp:spPr>
        <a:xfrm>
          <a:off x="183901" y="2038"/>
          <a:ext cx="2144675" cy="128680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l-PL" sz="1400" b="1" kern="1200" dirty="0" smtClean="0">
              <a:solidFill>
                <a:srgbClr val="C00000"/>
              </a:solidFill>
              <a:hlinkClick xmlns:r="http://schemas.openxmlformats.org/officeDocument/2006/relationships" r:id="rId1" action="ppaction://hlinkfile"/>
            </a:rPr>
            <a:t>Wniosek o płatność za zakup jałówek lub buhaja </a:t>
          </a:r>
          <a:r>
            <a:rPr lang="pl-PL" sz="1400" b="1" kern="1200" dirty="0" smtClean="0">
              <a:solidFill>
                <a:srgbClr val="C00000"/>
              </a:solidFill>
            </a:rPr>
            <a:t>należy składać na</a:t>
          </a:r>
          <a:r>
            <a:rPr lang="pl-PL" sz="1400" kern="1200" dirty="0" smtClean="0">
              <a:solidFill>
                <a:srgbClr val="C00000"/>
              </a:solidFill>
            </a:rPr>
            <a:t> </a:t>
          </a:r>
          <a:r>
            <a:rPr lang="pl-PL" sz="1400" kern="1200" dirty="0" smtClean="0"/>
            <a:t>formularzu opracowanym i udostępnionym przez ARR</a:t>
          </a:r>
          <a:endParaRPr lang="pl-PL" sz="1400" kern="1200" dirty="0"/>
        </a:p>
      </dsp:txBody>
      <dsp:txXfrm>
        <a:off x="221590" y="39727"/>
        <a:ext cx="2069297" cy="1211427"/>
      </dsp:txXfrm>
    </dsp:sp>
    <dsp:sp modelId="{3E8081DB-C54A-4B8E-B715-EE6814058FA7}">
      <dsp:nvSpPr>
        <dsp:cNvPr id="0" name=""/>
        <dsp:cNvSpPr/>
      </dsp:nvSpPr>
      <dsp:spPr>
        <a:xfrm>
          <a:off x="2517308" y="379500"/>
          <a:ext cx="454671" cy="531879"/>
        </a:xfrm>
        <a:prstGeom prst="rightArrow">
          <a:avLst>
            <a:gd name="adj1" fmla="val 60000"/>
            <a:gd name="adj2" fmla="val 5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a:off x="2517308" y="485876"/>
        <a:ext cx="318270" cy="319127"/>
      </dsp:txXfrm>
    </dsp:sp>
    <dsp:sp modelId="{48A0AA8F-D436-438E-9DED-4C51A5DEE997}">
      <dsp:nvSpPr>
        <dsp:cNvPr id="0" name=""/>
        <dsp:cNvSpPr/>
      </dsp:nvSpPr>
      <dsp:spPr>
        <a:xfrm>
          <a:off x="3186446" y="2038"/>
          <a:ext cx="2144675" cy="128680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l-PL" sz="1400" kern="1200" dirty="0" smtClean="0"/>
            <a:t>Termin składania wniosku :</a:t>
          </a:r>
        </a:p>
        <a:p>
          <a:pPr lvl="0" algn="ctr" defTabSz="622300" rtl="0">
            <a:lnSpc>
              <a:spcPct val="90000"/>
            </a:lnSpc>
            <a:spcBef>
              <a:spcPct val="0"/>
            </a:spcBef>
            <a:spcAft>
              <a:spcPct val="35000"/>
            </a:spcAft>
          </a:pPr>
          <a:r>
            <a:rPr lang="pl-PL" sz="1400" kern="1200" dirty="0" smtClean="0"/>
            <a:t>od dnia podania informacji, na stronie internetowej ARR, </a:t>
          </a:r>
          <a:br>
            <a:rPr lang="pl-PL" sz="1400" kern="1200" dirty="0" smtClean="0"/>
          </a:br>
          <a:r>
            <a:rPr lang="pl-PL" sz="1400" b="1" kern="1200" dirty="0" smtClean="0">
              <a:solidFill>
                <a:srgbClr val="0000FF"/>
              </a:solidFill>
            </a:rPr>
            <a:t>do dnia 14 lipca 2017 r.</a:t>
          </a:r>
          <a:endParaRPr lang="pl-PL" sz="1400" b="1" kern="1200" dirty="0">
            <a:solidFill>
              <a:srgbClr val="0000FF"/>
            </a:solidFill>
          </a:endParaRPr>
        </a:p>
      </dsp:txBody>
      <dsp:txXfrm>
        <a:off x="3224135" y="39727"/>
        <a:ext cx="2069297" cy="1211427"/>
      </dsp:txXfrm>
    </dsp:sp>
    <dsp:sp modelId="{50DB8339-66AC-40BE-8BAD-E0C4472A921C}">
      <dsp:nvSpPr>
        <dsp:cNvPr id="0" name=""/>
        <dsp:cNvSpPr/>
      </dsp:nvSpPr>
      <dsp:spPr>
        <a:xfrm>
          <a:off x="5519853" y="379500"/>
          <a:ext cx="454671" cy="531879"/>
        </a:xfrm>
        <a:prstGeom prst="rightArrow">
          <a:avLst>
            <a:gd name="adj1" fmla="val 60000"/>
            <a:gd name="adj2" fmla="val 5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a:off x="5519853" y="485876"/>
        <a:ext cx="318270" cy="319127"/>
      </dsp:txXfrm>
    </dsp:sp>
    <dsp:sp modelId="{5E40370E-C808-4880-BAD3-9A199EEFDA29}">
      <dsp:nvSpPr>
        <dsp:cNvPr id="0" name=""/>
        <dsp:cNvSpPr/>
      </dsp:nvSpPr>
      <dsp:spPr>
        <a:xfrm>
          <a:off x="6188992" y="2038"/>
          <a:ext cx="2144675" cy="128680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pl-PL" sz="1600" b="0" kern="1200" dirty="0" smtClean="0"/>
            <a:t>Do wniosku należy załączyć: </a:t>
          </a:r>
          <a:r>
            <a:rPr lang="pl-PL" sz="1600" b="1" kern="1200" dirty="0" smtClean="0">
              <a:solidFill>
                <a:srgbClr val="C00000"/>
              </a:solidFill>
            </a:rPr>
            <a:t>świadectwa potwierdzające pochodzenie zakupionego bydła</a:t>
          </a:r>
          <a:endParaRPr lang="pl-PL" sz="1600" kern="1200" dirty="0">
            <a:solidFill>
              <a:srgbClr val="C00000"/>
            </a:solidFill>
          </a:endParaRPr>
        </a:p>
      </dsp:txBody>
      <dsp:txXfrm>
        <a:off x="6226681" y="39727"/>
        <a:ext cx="2069297" cy="1211427"/>
      </dsp:txXfrm>
    </dsp:sp>
    <dsp:sp modelId="{32EB410F-BD0C-44C5-9C82-9339A5A5FF5B}">
      <dsp:nvSpPr>
        <dsp:cNvPr id="0" name=""/>
        <dsp:cNvSpPr/>
      </dsp:nvSpPr>
      <dsp:spPr>
        <a:xfrm rot="5400000">
          <a:off x="7033148" y="1440518"/>
          <a:ext cx="456362" cy="531879"/>
        </a:xfrm>
        <a:prstGeom prst="rightArrow">
          <a:avLst>
            <a:gd name="adj1" fmla="val 60000"/>
            <a:gd name="adj2" fmla="val 5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rot="-5400000">
        <a:off x="7101766" y="1478277"/>
        <a:ext cx="319127" cy="319453"/>
      </dsp:txXfrm>
    </dsp:sp>
    <dsp:sp modelId="{99C3E64B-26C3-4BC7-9735-F844BADC1182}">
      <dsp:nvSpPr>
        <dsp:cNvPr id="0" name=""/>
        <dsp:cNvSpPr/>
      </dsp:nvSpPr>
      <dsp:spPr>
        <a:xfrm>
          <a:off x="6188992" y="2149904"/>
          <a:ext cx="2144675" cy="128680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l-PL" sz="1200" b="1" kern="1200" dirty="0" smtClean="0">
              <a:solidFill>
                <a:srgbClr val="0000FF"/>
              </a:solidFill>
            </a:rPr>
            <a:t>świadectwa potwierdzające pochodzenie </a:t>
          </a:r>
          <a:r>
            <a:rPr lang="pl-PL" sz="1200" b="1" kern="1200" dirty="0" smtClean="0"/>
            <a:t>krów ras mięsnych lub krów ras dwukierunkowych, posiadanych w siedzibie stada – w przypadku gdy producent ubiega się o pomoc do buhaja</a:t>
          </a:r>
          <a:endParaRPr lang="pl-PL" sz="1200" kern="1200" dirty="0"/>
        </a:p>
      </dsp:txBody>
      <dsp:txXfrm>
        <a:off x="6226681" y="2187593"/>
        <a:ext cx="2069297" cy="1211427"/>
      </dsp:txXfrm>
    </dsp:sp>
    <dsp:sp modelId="{DD734EAB-BAA5-4661-9323-8BAA693C49C3}">
      <dsp:nvSpPr>
        <dsp:cNvPr id="0" name=""/>
        <dsp:cNvSpPr/>
      </dsp:nvSpPr>
      <dsp:spPr>
        <a:xfrm rot="10800000">
          <a:off x="5545589" y="2527367"/>
          <a:ext cx="454671" cy="531879"/>
        </a:xfrm>
        <a:prstGeom prst="rightArrow">
          <a:avLst>
            <a:gd name="adj1" fmla="val 60000"/>
            <a:gd name="adj2" fmla="val 5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rot="10800000">
        <a:off x="5681990" y="2633743"/>
        <a:ext cx="318270" cy="319127"/>
      </dsp:txXfrm>
    </dsp:sp>
    <dsp:sp modelId="{EBF05845-D10C-4F87-963F-3AF867FF6C46}">
      <dsp:nvSpPr>
        <dsp:cNvPr id="0" name=""/>
        <dsp:cNvSpPr/>
      </dsp:nvSpPr>
      <dsp:spPr>
        <a:xfrm>
          <a:off x="3019248" y="2146713"/>
          <a:ext cx="2311873" cy="129318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l-PL" sz="1200" b="1" kern="1200" dirty="0" smtClean="0">
              <a:solidFill>
                <a:srgbClr val="C00000"/>
              </a:solidFill>
            </a:rPr>
            <a:t>kopie faktur, faktur VAT RR albo kopię faktury, rachunku lub umowy sprzedaży</a:t>
          </a:r>
          <a:r>
            <a:rPr lang="pl-PL" sz="1200" b="1" kern="1200" dirty="0" smtClean="0"/>
            <a:t>, potwierdzających liczbę i numery identyfikacyjne zakupionych jałówek lub buhaja</a:t>
          </a:r>
          <a:endParaRPr lang="pl-PL" sz="1200" kern="1200" dirty="0"/>
        </a:p>
      </dsp:txBody>
      <dsp:txXfrm>
        <a:off x="3057124" y="2184589"/>
        <a:ext cx="2236121" cy="1217435"/>
      </dsp:txXfrm>
    </dsp:sp>
    <dsp:sp modelId="{AA620474-5D28-4CC0-8A78-36923B63BA0A}">
      <dsp:nvSpPr>
        <dsp:cNvPr id="0" name=""/>
        <dsp:cNvSpPr/>
      </dsp:nvSpPr>
      <dsp:spPr>
        <a:xfrm rot="10800000">
          <a:off x="2375845" y="2527367"/>
          <a:ext cx="454671" cy="531879"/>
        </a:xfrm>
        <a:prstGeom prst="rightArrow">
          <a:avLst>
            <a:gd name="adj1" fmla="val 60000"/>
            <a:gd name="adj2" fmla="val 5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rot="10800000">
        <a:off x="2512246" y="2633743"/>
        <a:ext cx="318270" cy="319127"/>
      </dsp:txXfrm>
    </dsp:sp>
    <dsp:sp modelId="{98DD7224-E58A-47CE-A75B-500541B3EC25}">
      <dsp:nvSpPr>
        <dsp:cNvPr id="0" name=""/>
        <dsp:cNvSpPr/>
      </dsp:nvSpPr>
      <dsp:spPr>
        <a:xfrm>
          <a:off x="16702" y="2149904"/>
          <a:ext cx="2144675" cy="128680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l-PL" sz="1400" kern="1200" dirty="0" smtClean="0"/>
            <a:t>Dokumenty potwierdzające </a:t>
          </a:r>
          <a:r>
            <a:rPr lang="pl-PL" sz="1400" b="1" kern="1200" dirty="0" smtClean="0">
              <a:solidFill>
                <a:srgbClr val="0000FF"/>
              </a:solidFill>
            </a:rPr>
            <a:t>następstwa prawne </a:t>
          </a:r>
          <a:endParaRPr lang="pl-PL" sz="1400" b="1" kern="1200" dirty="0">
            <a:solidFill>
              <a:srgbClr val="0000FF"/>
            </a:solidFill>
          </a:endParaRPr>
        </a:p>
      </dsp:txBody>
      <dsp:txXfrm>
        <a:off x="54391" y="2187593"/>
        <a:ext cx="2069297" cy="12114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3F8AB-4703-49C2-A8AB-864353B72687}">
      <dsp:nvSpPr>
        <dsp:cNvPr id="0" name=""/>
        <dsp:cNvSpPr/>
      </dsp:nvSpPr>
      <dsp:spPr>
        <a:xfrm>
          <a:off x="0" y="11751"/>
          <a:ext cx="8376249"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414125-9039-46B3-BB23-75DF80157F87}">
      <dsp:nvSpPr>
        <dsp:cNvPr id="0" name=""/>
        <dsp:cNvSpPr/>
      </dsp:nvSpPr>
      <dsp:spPr>
        <a:xfrm>
          <a:off x="0" y="11751"/>
          <a:ext cx="1675249" cy="1993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b="1" kern="1200" dirty="0" smtClean="0">
              <a:solidFill>
                <a:srgbClr val="0000FF"/>
              </a:solidFill>
            </a:rPr>
            <a:t>Kwota pomocy nie może być wyższa niż:</a:t>
          </a:r>
          <a:endParaRPr lang="pl-PL" sz="1800" kern="1200" dirty="0">
            <a:solidFill>
              <a:srgbClr val="0000FF"/>
            </a:solidFill>
          </a:endParaRPr>
        </a:p>
      </dsp:txBody>
      <dsp:txXfrm>
        <a:off x="0" y="11751"/>
        <a:ext cx="1675249" cy="1993889"/>
      </dsp:txXfrm>
    </dsp:sp>
    <dsp:sp modelId="{897EC53F-9A23-42BF-BF06-0097808B60F0}">
      <dsp:nvSpPr>
        <dsp:cNvPr id="0" name=""/>
        <dsp:cNvSpPr/>
      </dsp:nvSpPr>
      <dsp:spPr>
        <a:xfrm>
          <a:off x="1800893" y="57021"/>
          <a:ext cx="6575355" cy="9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l-PL" sz="1600" kern="1200" dirty="0" smtClean="0"/>
            <a:t>cena netto zakupu zwierzęcia wskazana na fakturze albo fakturze VAT RR, albo</a:t>
          </a:r>
          <a:endParaRPr lang="pl-PL" sz="1600" kern="1200" dirty="0"/>
        </a:p>
      </dsp:txBody>
      <dsp:txXfrm>
        <a:off x="1800893" y="57021"/>
        <a:ext cx="6575355" cy="905401"/>
      </dsp:txXfrm>
    </dsp:sp>
    <dsp:sp modelId="{2B53FE8C-6BDE-4C93-9778-A22F14E325D0}">
      <dsp:nvSpPr>
        <dsp:cNvPr id="0" name=""/>
        <dsp:cNvSpPr/>
      </dsp:nvSpPr>
      <dsp:spPr>
        <a:xfrm>
          <a:off x="1675249" y="962423"/>
          <a:ext cx="6700999"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3D1177-B055-4066-B69F-D425BA516E7B}">
      <dsp:nvSpPr>
        <dsp:cNvPr id="0" name=""/>
        <dsp:cNvSpPr/>
      </dsp:nvSpPr>
      <dsp:spPr>
        <a:xfrm>
          <a:off x="1800893" y="1007693"/>
          <a:ext cx="6575355" cy="9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pl-PL" sz="1600" kern="1200" dirty="0" smtClean="0"/>
            <a:t>cena zakupu zwierzęcia wskazana na fakturze, rachunku lub w umowie sprzedaży potwierdzającej jego zakup – w przypadku  dokonywania sprzedaży między rolnikami ryczałtowymi</a:t>
          </a:r>
          <a:endParaRPr lang="pl-PL" sz="1600" kern="1200" dirty="0"/>
        </a:p>
      </dsp:txBody>
      <dsp:txXfrm>
        <a:off x="1800893" y="1007693"/>
        <a:ext cx="6575355" cy="905401"/>
      </dsp:txXfrm>
    </dsp:sp>
    <dsp:sp modelId="{82D9AB05-3C83-4EBB-8615-4F0B5741D600}">
      <dsp:nvSpPr>
        <dsp:cNvPr id="0" name=""/>
        <dsp:cNvSpPr/>
      </dsp:nvSpPr>
      <dsp:spPr>
        <a:xfrm flipV="1">
          <a:off x="1675249" y="1913095"/>
          <a:ext cx="45700" cy="45720"/>
        </a:xfrm>
        <a:prstGeom prst="line">
          <a:avLst/>
        </a:prstGeom>
        <a:solidFill>
          <a:schemeClr val="dk2">
            <a:hueOff val="0"/>
            <a:satOff val="0"/>
            <a:lumOff val="0"/>
            <a:alphaOff val="0"/>
          </a:schemeClr>
        </a:solidFill>
        <a:ln w="25400" cap="flat" cmpd="sng"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dsp:style>
    </dsp:sp>
    <dsp:sp modelId="{323A4D50-CA0F-4BA8-AE33-0F90854137B5}">
      <dsp:nvSpPr>
        <dsp:cNvPr id="0" name=""/>
        <dsp:cNvSpPr/>
      </dsp:nvSpPr>
      <dsp:spPr>
        <a:xfrm>
          <a:off x="0" y="2040893"/>
          <a:ext cx="8376249"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745F56-DCF0-462C-B28A-34F130A779CD}">
      <dsp:nvSpPr>
        <dsp:cNvPr id="0" name=""/>
        <dsp:cNvSpPr/>
      </dsp:nvSpPr>
      <dsp:spPr>
        <a:xfrm>
          <a:off x="0" y="2005641"/>
          <a:ext cx="1675249" cy="1993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pl-PL" sz="1500" b="1" kern="1200" dirty="0" smtClean="0">
              <a:solidFill>
                <a:srgbClr val="C00000"/>
              </a:solidFill>
            </a:rPr>
            <a:t>W przypadku, gdy cena zakupu zwierzęcia nie jest wyrażona w złotych, cenę zakupu tych zwierząt na złote przelicza się według:</a:t>
          </a:r>
          <a:endParaRPr lang="pl-PL" sz="1500" kern="1200" dirty="0">
            <a:solidFill>
              <a:srgbClr val="C00000"/>
            </a:solidFill>
          </a:endParaRPr>
        </a:p>
      </dsp:txBody>
      <dsp:txXfrm>
        <a:off x="0" y="2005641"/>
        <a:ext cx="1675249" cy="1993889"/>
      </dsp:txXfrm>
    </dsp:sp>
    <dsp:sp modelId="{68B5CB03-4FFF-4E02-A03E-A7A52096BA68}">
      <dsp:nvSpPr>
        <dsp:cNvPr id="0" name=""/>
        <dsp:cNvSpPr/>
      </dsp:nvSpPr>
      <dsp:spPr>
        <a:xfrm>
          <a:off x="1800893" y="2051983"/>
          <a:ext cx="6575355" cy="92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l-PL" sz="1600" kern="1200" dirty="0" smtClean="0"/>
            <a:t>średniego kursu wymiany walut EBC opublikowanego w Dzienniku Urzędowym Unii Europejskiej w dniu sporządzenia dokumentu potwierdzającego zakup  tych zwierząt,</a:t>
          </a:r>
          <a:endParaRPr lang="pl-PL" sz="1600" kern="1200" dirty="0"/>
        </a:p>
      </dsp:txBody>
      <dsp:txXfrm>
        <a:off x="1800893" y="2051983"/>
        <a:ext cx="6575355" cy="926847"/>
      </dsp:txXfrm>
    </dsp:sp>
    <dsp:sp modelId="{A6B121E0-677D-402A-B6AD-1BE13E0142C5}">
      <dsp:nvSpPr>
        <dsp:cNvPr id="0" name=""/>
        <dsp:cNvSpPr/>
      </dsp:nvSpPr>
      <dsp:spPr>
        <a:xfrm>
          <a:off x="1675249" y="2978831"/>
          <a:ext cx="6700999"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E415AD-0E0C-4715-8390-F2F09DBF353F}">
      <dsp:nvSpPr>
        <dsp:cNvPr id="0" name=""/>
        <dsp:cNvSpPr/>
      </dsp:nvSpPr>
      <dsp:spPr>
        <a:xfrm>
          <a:off x="1800893" y="3025173"/>
          <a:ext cx="6575355" cy="92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pl-PL" sz="1600" kern="1200" dirty="0" smtClean="0"/>
            <a:t>ostatniego średniego kursu wymiany walut EBC opublikowanego w Dzienniku Urzędowym Unii Europejskiej przed dniem sporządzenia dokumentu potwierdzającego zakup tych zwierząt – w przypadku gdy w dniu, kurs wymiany walut EBC nie został opublikowany.</a:t>
          </a:r>
          <a:endParaRPr lang="pl-PL" sz="1600" kern="1200" dirty="0"/>
        </a:p>
      </dsp:txBody>
      <dsp:txXfrm>
        <a:off x="1800893" y="3025173"/>
        <a:ext cx="6575355" cy="926847"/>
      </dsp:txXfrm>
    </dsp:sp>
    <dsp:sp modelId="{306063D3-45B6-4698-B955-E300212674BB}">
      <dsp:nvSpPr>
        <dsp:cNvPr id="0" name=""/>
        <dsp:cNvSpPr/>
      </dsp:nvSpPr>
      <dsp:spPr>
        <a:xfrm>
          <a:off x="1675249" y="3952020"/>
          <a:ext cx="6700999"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9F176-CA13-4D9D-8742-EC04DB8938FB}">
      <dsp:nvSpPr>
        <dsp:cNvPr id="0" name=""/>
        <dsp:cNvSpPr/>
      </dsp:nvSpPr>
      <dsp:spPr>
        <a:xfrm>
          <a:off x="8" y="22224"/>
          <a:ext cx="3005640" cy="120225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pl-PL" sz="2700" kern="1200" dirty="0" smtClean="0"/>
            <a:t>Dla kogo?</a:t>
          </a:r>
          <a:endParaRPr lang="pl-PL" sz="2700" kern="1200" dirty="0"/>
        </a:p>
      </dsp:txBody>
      <dsp:txXfrm>
        <a:off x="601136" y="22224"/>
        <a:ext cx="1803384" cy="1202256"/>
      </dsp:txXfrm>
    </dsp:sp>
    <dsp:sp modelId="{932A6662-BAB4-466E-8019-F40702E6C5A9}">
      <dsp:nvSpPr>
        <dsp:cNvPr id="0" name=""/>
        <dsp:cNvSpPr/>
      </dsp:nvSpPr>
      <dsp:spPr>
        <a:xfrm>
          <a:off x="0" y="1345906"/>
          <a:ext cx="2404512" cy="309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lang="pl-PL" sz="1100" b="1" kern="1200" smtClean="0">
              <a:solidFill>
                <a:srgbClr val="C00000"/>
              </a:solidFill>
            </a:rPr>
            <a:t>Producent świń</a:t>
          </a:r>
          <a:r>
            <a:rPr lang="pl-PL" sz="1100" kern="1200" smtClean="0"/>
            <a:t>, który utrzymywał świnie w siedzibie stada, której nadano numer na podstawie ustawy o systemie identyfikacji i rejestracji zwierząt, położonej na obszarze znajdującym się na terytorium Polski wymienionym w części II lub III załącznika do </a:t>
          </a:r>
          <a:r>
            <a:rPr lang="pl-PL" sz="1100" b="1" kern="1200" smtClean="0">
              <a:solidFill>
                <a:srgbClr val="C00000"/>
              </a:solidFill>
            </a:rPr>
            <a:t>Decyzji wykonawczej Komisji 2014/709/UE </a:t>
          </a:r>
          <a:r>
            <a:rPr lang="pl-PL" sz="1100" kern="1200" smtClean="0"/>
            <a:t>w sprawie środków kontroli w zakresie zdrowia zwierząt w odniesieniu do afrykańskiego pomoru świń w niektórych państwach członkowskich i</a:t>
          </a:r>
          <a:r>
            <a:rPr lang="pl-PL" sz="1100" b="1" kern="1200" smtClean="0"/>
            <a:t> </a:t>
          </a:r>
          <a:r>
            <a:rPr lang="pl-PL" sz="1100" kern="1200" smtClean="0"/>
            <a:t>uchylającej decyzję wykonawczą 2014/178/UE, </a:t>
          </a:r>
          <a:br>
            <a:rPr lang="pl-PL" sz="1100" kern="1200" smtClean="0"/>
          </a:br>
          <a:r>
            <a:rPr lang="pl-PL" sz="1100" kern="1200" smtClean="0"/>
            <a:t>w Decyzji wykonawczej Komisji (UE) 2016/1367 z dnia 10 sierpnia 2016 r. dotyczącej niektórych środków ochronnych w odniesieniu do afrykańskiego pomoru świń w Polsce lub Decyzji wykonawczej Komisji (UE) 2016/1406</a:t>
          </a:r>
          <a:endParaRPr lang="pl-PL" sz="1100" kern="1200" dirty="0"/>
        </a:p>
      </dsp:txBody>
      <dsp:txXfrm>
        <a:off x="0" y="1345906"/>
        <a:ext cx="2404512" cy="3098250"/>
      </dsp:txXfrm>
    </dsp:sp>
    <dsp:sp modelId="{CCD8B933-1C6E-4A6C-B95A-03E5DD7039AA}">
      <dsp:nvSpPr>
        <dsp:cNvPr id="0" name=""/>
        <dsp:cNvSpPr/>
      </dsp:nvSpPr>
      <dsp:spPr>
        <a:xfrm>
          <a:off x="5495625" y="23012"/>
          <a:ext cx="3005640" cy="120225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pl-PL" sz="2700" kern="1200" dirty="0" smtClean="0"/>
            <a:t>W jakiej formie?</a:t>
          </a:r>
          <a:endParaRPr lang="pl-PL" sz="2700" kern="1200" dirty="0"/>
        </a:p>
      </dsp:txBody>
      <dsp:txXfrm>
        <a:off x="6096753" y="23012"/>
        <a:ext cx="1803384" cy="1202256"/>
      </dsp:txXfrm>
    </dsp:sp>
    <dsp:sp modelId="{7CC2A0A0-61F1-44E7-AB15-B5D3D7CB7858}">
      <dsp:nvSpPr>
        <dsp:cNvPr id="0" name=""/>
        <dsp:cNvSpPr/>
      </dsp:nvSpPr>
      <dsp:spPr>
        <a:xfrm>
          <a:off x="5772577" y="1386098"/>
          <a:ext cx="2448394" cy="325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r>
            <a:rPr lang="pl-PL" sz="1000" b="1" kern="1200" dirty="0" smtClean="0">
              <a:solidFill>
                <a:srgbClr val="C00000"/>
              </a:solidFill>
            </a:rPr>
            <a:t>Pokrycie różnicy między średnią ceną </a:t>
          </a:r>
          <a:r>
            <a:rPr lang="pl-PL" sz="1000" kern="1200" dirty="0" smtClean="0"/>
            <a:t>zakupu netto masy poubojowej ciepłej tuszy świni,  dla wszystkich klas według klasyfikacji poubojowej, notowaną w regionie, gdzie znajduje się siedziba stada, z której świnie zostały sprzedane oraz w tygodniu, w którym świnie zostały sprzedane, opublikowaną w biuletynie wydawanym przez </a:t>
          </a:r>
          <a:r>
            <a:rPr lang="pl-PL" sz="1000" kern="1200" dirty="0" err="1" smtClean="0"/>
            <a:t>MRiRW</a:t>
          </a:r>
          <a:r>
            <a:rPr lang="pl-PL" sz="1000" kern="1200" dirty="0" smtClean="0"/>
            <a:t>, a </a:t>
          </a:r>
          <a:r>
            <a:rPr lang="pl-PL" sz="1000" b="1" kern="1200" dirty="0" smtClean="0">
              <a:solidFill>
                <a:srgbClr val="C00000"/>
              </a:solidFill>
            </a:rPr>
            <a:t>ceną uzyskaną przez producenta świń za zwierzęta sprzedane w okresie, od dnia 1 września 2016 r. do dnia 30 czerwca 2017 r</a:t>
          </a:r>
          <a:r>
            <a:rPr lang="pl-PL" sz="1000" kern="1200" dirty="0" smtClean="0"/>
            <a:t>. wskazaną na  fakturze lub fakturze VAT RR, wyrażoną w cenie netto masy poubojowej ciepłej tuszy świni. Stawka dopłaty nie może być wyższa niż:</a:t>
          </a:r>
          <a:endParaRPr lang="pl-PL" sz="1000" kern="1200" dirty="0"/>
        </a:p>
        <a:p>
          <a:pPr marL="114300" lvl="2" indent="-57150" algn="l" defTabSz="444500">
            <a:lnSpc>
              <a:spcPct val="90000"/>
            </a:lnSpc>
            <a:spcBef>
              <a:spcPct val="0"/>
            </a:spcBef>
            <a:spcAft>
              <a:spcPct val="15000"/>
            </a:spcAft>
            <a:buChar char="••"/>
          </a:pPr>
          <a:r>
            <a:rPr lang="pl-PL" sz="1000" kern="1200" dirty="0" smtClean="0"/>
            <a:t>   </a:t>
          </a:r>
          <a:r>
            <a:rPr lang="pl-PL" sz="1000" b="1" kern="1200" dirty="0" smtClean="0">
              <a:solidFill>
                <a:srgbClr val="0000FF"/>
              </a:solidFill>
            </a:rPr>
            <a:t>2 zł za kg </a:t>
          </a:r>
          <a:r>
            <a:rPr lang="pl-PL" sz="1000" kern="1200" dirty="0" smtClean="0"/>
            <a:t>masy tuszy w odniesieniu do świń sprzedanych w okresie od dnia 1 września 2016 r. do dnia 31 grudnia 2016 r.,</a:t>
          </a:r>
          <a:endParaRPr lang="pl-PL" sz="1000" kern="1200" dirty="0"/>
        </a:p>
        <a:p>
          <a:pPr marL="114300" lvl="2" indent="-57150" algn="l" defTabSz="444500">
            <a:lnSpc>
              <a:spcPct val="90000"/>
            </a:lnSpc>
            <a:spcBef>
              <a:spcPct val="0"/>
            </a:spcBef>
            <a:spcAft>
              <a:spcPct val="15000"/>
            </a:spcAft>
            <a:buChar char="••"/>
          </a:pPr>
          <a:r>
            <a:rPr lang="pl-PL" sz="1000" b="1" kern="1200" smtClean="0">
              <a:solidFill>
                <a:srgbClr val="0000FF"/>
              </a:solidFill>
            </a:rPr>
            <a:t>  1,50 zł za kg </a:t>
          </a:r>
          <a:r>
            <a:rPr lang="pl-PL" sz="1000" kern="1200" smtClean="0"/>
            <a:t>masy tuszy w odniesieniu do świń sprzedanych w okresie od dnia 1 stycznia 2017 r. do dnia 30 czerwca 2017 r.</a:t>
          </a:r>
          <a:endParaRPr lang="pl-PL" sz="1000" kern="1200" dirty="0"/>
        </a:p>
      </dsp:txBody>
      <dsp:txXfrm>
        <a:off x="5772577" y="1386098"/>
        <a:ext cx="2448394" cy="3258026"/>
      </dsp:txXfrm>
    </dsp:sp>
    <dsp:sp modelId="{82402EB4-A6FF-4539-99B5-7A51FF87249E}">
      <dsp:nvSpPr>
        <dsp:cNvPr id="0" name=""/>
        <dsp:cNvSpPr/>
      </dsp:nvSpPr>
      <dsp:spPr>
        <a:xfrm>
          <a:off x="2756811" y="30375"/>
          <a:ext cx="3005640" cy="1202256"/>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pl-PL" sz="2700" kern="1200" dirty="0" smtClean="0"/>
            <a:t>Do jakiej kategorii świń?</a:t>
          </a:r>
          <a:endParaRPr lang="pl-PL" sz="2700" kern="1200" dirty="0"/>
        </a:p>
      </dsp:txBody>
      <dsp:txXfrm>
        <a:off x="3357939" y="30375"/>
        <a:ext cx="1803384" cy="1202256"/>
      </dsp:txXfrm>
    </dsp:sp>
    <dsp:sp modelId="{A2A0D150-E356-460D-A951-D7C0BE054D92}">
      <dsp:nvSpPr>
        <dsp:cNvPr id="0" name=""/>
        <dsp:cNvSpPr/>
      </dsp:nvSpPr>
      <dsp:spPr>
        <a:xfrm>
          <a:off x="2867720" y="1549182"/>
          <a:ext cx="2404512" cy="309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pl-PL" sz="1200" b="1" kern="1200" smtClean="0">
              <a:solidFill>
                <a:srgbClr val="0000FF"/>
              </a:solidFill>
            </a:rPr>
            <a:t>lochy</a:t>
          </a:r>
          <a:r>
            <a:rPr lang="pl-PL" sz="1200" kern="1200" smtClean="0"/>
            <a:t> (kod CN 0103 92 11) – lochy mające prosiaki co najmniej raz, o masie co najmniej 160 kg,</a:t>
          </a:r>
          <a:endParaRPr lang="pl-PL" sz="1200" kern="1200" dirty="0"/>
        </a:p>
        <a:p>
          <a:pPr marL="114300" lvl="1" indent="-114300" algn="l" defTabSz="533400">
            <a:lnSpc>
              <a:spcPct val="90000"/>
            </a:lnSpc>
            <a:spcBef>
              <a:spcPct val="0"/>
            </a:spcBef>
            <a:spcAft>
              <a:spcPct val="15000"/>
            </a:spcAft>
            <a:buChar char="••"/>
          </a:pPr>
          <a:r>
            <a:rPr lang="pl-PL" sz="1200" b="1" kern="1200" dirty="0" smtClean="0">
              <a:solidFill>
                <a:srgbClr val="0000FF"/>
              </a:solidFill>
            </a:rPr>
            <a:t>świnie</a:t>
          </a:r>
          <a:r>
            <a:rPr lang="pl-PL" sz="1200" kern="1200" dirty="0" smtClean="0"/>
            <a:t> (kod CN 0103 92 19) – pozostałe świnie żywe o masie 50 kg i więcej</a:t>
          </a:r>
          <a:endParaRPr lang="pl-PL" sz="1200" kern="1200" dirty="0"/>
        </a:p>
      </dsp:txBody>
      <dsp:txXfrm>
        <a:off x="2867720" y="1549182"/>
        <a:ext cx="2404512" cy="3098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4E711-0640-4348-A8E9-B08597F929FF}">
      <dsp:nvSpPr>
        <dsp:cNvPr id="0" name=""/>
        <dsp:cNvSpPr/>
      </dsp:nvSpPr>
      <dsp:spPr>
        <a:xfrm>
          <a:off x="0" y="0"/>
          <a:ext cx="4250100" cy="4317000"/>
        </a:xfrm>
        <a:prstGeom prst="roundRect">
          <a:avLst>
            <a:gd name="adj" fmla="val 5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pl-PL" sz="2800" b="1" kern="1200" dirty="0" smtClean="0"/>
            <a:t>Warunki przystąpienia</a:t>
          </a:r>
          <a:endParaRPr lang="pl-PL" sz="2800" b="1" kern="1200" dirty="0"/>
        </a:p>
      </dsp:txBody>
      <dsp:txXfrm rot="16200000">
        <a:off x="-1344959" y="1344959"/>
        <a:ext cx="3539940" cy="850020"/>
      </dsp:txXfrm>
    </dsp:sp>
    <dsp:sp modelId="{84C6B890-CBC1-4BD4-8A8E-7D0827C9430C}">
      <dsp:nvSpPr>
        <dsp:cNvPr id="0" name=""/>
        <dsp:cNvSpPr/>
      </dsp:nvSpPr>
      <dsp:spPr>
        <a:xfrm>
          <a:off x="850020" y="0"/>
          <a:ext cx="3166325" cy="43170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pl-PL" sz="1200" kern="1200" dirty="0" smtClean="0">
              <a:latin typeface="+mn-lt"/>
            </a:rPr>
            <a:t> </a:t>
          </a:r>
          <a:r>
            <a:rPr lang="pl-PL" sz="1200" kern="1200" dirty="0" smtClean="0">
              <a:latin typeface="Times New Roman"/>
              <a:cs typeface="Times New Roman"/>
            </a:rPr>
            <a:t>◦ </a:t>
          </a:r>
          <a:r>
            <a:rPr lang="pl-PL" sz="1200" kern="1200" dirty="0" smtClean="0">
              <a:solidFill>
                <a:schemeClr val="tx1"/>
              </a:solidFill>
              <a:latin typeface="+mn-lt"/>
            </a:rPr>
            <a:t>Producent sprzedał świnie z przeznaczeniem do uboju w okresie od dnia </a:t>
          </a:r>
          <a:r>
            <a:rPr lang="pl-PL" sz="1200" b="1" kern="1200" dirty="0" smtClean="0">
              <a:solidFill>
                <a:srgbClr val="0000FF"/>
              </a:solidFill>
              <a:latin typeface="+mn-lt"/>
            </a:rPr>
            <a:t>1 września 2016 r. </a:t>
          </a:r>
          <a:br>
            <a:rPr lang="pl-PL" sz="1200" b="1" kern="1200" dirty="0" smtClean="0">
              <a:solidFill>
                <a:srgbClr val="0000FF"/>
              </a:solidFill>
              <a:latin typeface="+mn-lt"/>
            </a:rPr>
          </a:br>
          <a:r>
            <a:rPr lang="pl-PL" sz="1200" b="0" kern="1200" dirty="0" smtClean="0">
              <a:solidFill>
                <a:srgbClr val="0000FF"/>
              </a:solidFill>
              <a:latin typeface="+mn-lt"/>
            </a:rPr>
            <a:t>do dnia </a:t>
          </a:r>
          <a:r>
            <a:rPr lang="pl-PL" sz="1200" b="1" kern="1200" dirty="0" smtClean="0">
              <a:solidFill>
                <a:srgbClr val="0000FF"/>
              </a:solidFill>
              <a:latin typeface="+mn-lt"/>
            </a:rPr>
            <a:t>30 czerwca 2017 r.,</a:t>
          </a:r>
          <a:endParaRPr lang="pl-PL" sz="1200" b="1" kern="1200" dirty="0">
            <a:solidFill>
              <a:schemeClr val="tx1"/>
            </a:solidFill>
            <a:latin typeface="+mn-lt"/>
          </a:endParaRPr>
        </a:p>
        <a:p>
          <a:pPr lvl="0" algn="l" defTabSz="533400">
            <a:lnSpc>
              <a:spcPct val="90000"/>
            </a:lnSpc>
            <a:spcBef>
              <a:spcPct val="0"/>
            </a:spcBef>
            <a:spcAft>
              <a:spcPct val="35000"/>
            </a:spcAft>
          </a:pPr>
          <a:r>
            <a:rPr lang="pl-PL" sz="1200" kern="1200" dirty="0" smtClean="0">
              <a:solidFill>
                <a:schemeClr val="tx1"/>
              </a:solidFill>
              <a:latin typeface="Times New Roman"/>
              <a:cs typeface="Times New Roman"/>
            </a:rPr>
            <a:t>◦ </a:t>
          </a:r>
          <a:r>
            <a:rPr lang="pl-PL" sz="1200" kern="1200" dirty="0" smtClean="0">
              <a:solidFill>
                <a:schemeClr val="tx1"/>
              </a:solidFill>
              <a:latin typeface="+mn-lt"/>
            </a:rPr>
            <a:t>Producent </a:t>
          </a:r>
          <a:r>
            <a:rPr lang="pl-PL" sz="1200" b="1" kern="1200" dirty="0" smtClean="0">
              <a:solidFill>
                <a:srgbClr val="C00000"/>
              </a:solidFill>
              <a:latin typeface="+mn-lt"/>
            </a:rPr>
            <a:t>utrzymywał </a:t>
          </a:r>
          <a:r>
            <a:rPr lang="pl-PL" sz="1200" kern="1200" dirty="0" smtClean="0">
              <a:solidFill>
                <a:schemeClr val="tx1"/>
              </a:solidFill>
              <a:latin typeface="+mn-lt"/>
            </a:rPr>
            <a:t>świnie w siedzibie stada,  co najmniej przez okres </a:t>
          </a:r>
          <a:r>
            <a:rPr lang="pl-PL" sz="1200" b="1" kern="1200" dirty="0" smtClean="0">
              <a:solidFill>
                <a:srgbClr val="C00000"/>
              </a:solidFill>
              <a:latin typeface="+mn-lt"/>
            </a:rPr>
            <a:t>60 dni </a:t>
          </a:r>
          <a:r>
            <a:rPr lang="pl-PL" sz="1200" kern="1200" dirty="0" smtClean="0">
              <a:solidFill>
                <a:schemeClr val="tx1"/>
              </a:solidFill>
              <a:latin typeface="+mn-lt"/>
            </a:rPr>
            <a:t>poprzedzających dzień ich sprzedaży z przeznaczeniem </a:t>
          </a:r>
          <a:br>
            <a:rPr lang="pl-PL" sz="1200" kern="1200" dirty="0" smtClean="0">
              <a:solidFill>
                <a:schemeClr val="tx1"/>
              </a:solidFill>
              <a:latin typeface="+mn-lt"/>
            </a:rPr>
          </a:br>
          <a:r>
            <a:rPr lang="pl-PL" sz="1200" kern="1200" dirty="0" smtClean="0">
              <a:solidFill>
                <a:schemeClr val="tx1"/>
              </a:solidFill>
              <a:latin typeface="+mn-lt"/>
            </a:rPr>
            <a:t>do uboju,</a:t>
          </a:r>
          <a:endParaRPr lang="pl-PL" sz="1200" kern="1200" dirty="0">
            <a:solidFill>
              <a:schemeClr val="tx1"/>
            </a:solidFill>
            <a:latin typeface="+mn-lt"/>
          </a:endParaRPr>
        </a:p>
        <a:p>
          <a:pPr lvl="0" algn="l" defTabSz="533400">
            <a:lnSpc>
              <a:spcPct val="90000"/>
            </a:lnSpc>
            <a:spcBef>
              <a:spcPct val="0"/>
            </a:spcBef>
            <a:spcAft>
              <a:spcPct val="35000"/>
            </a:spcAft>
          </a:pPr>
          <a:r>
            <a:rPr lang="pl-PL" sz="1200" kern="1200" dirty="0" smtClean="0">
              <a:solidFill>
                <a:schemeClr val="tx1"/>
              </a:solidFill>
              <a:latin typeface="Times New Roman"/>
              <a:cs typeface="Times New Roman"/>
            </a:rPr>
            <a:t>◦ </a:t>
          </a:r>
          <a:r>
            <a:rPr lang="pl-PL" sz="1200" kern="1200" dirty="0" smtClean="0">
              <a:solidFill>
                <a:schemeClr val="tx1"/>
              </a:solidFill>
              <a:latin typeface="+mn-lt"/>
            </a:rPr>
            <a:t>Producent sprzedał świnie  z przeznaczeniem do uboju od dnia, w którym obszar, na którym położona jest siedziba stada producenta świń, został objęty częścią </a:t>
          </a:r>
          <a:r>
            <a:rPr lang="pl-PL" sz="1200" b="1" kern="1200" dirty="0" smtClean="0">
              <a:solidFill>
                <a:srgbClr val="C00000"/>
              </a:solidFill>
              <a:latin typeface="+mn-lt"/>
            </a:rPr>
            <a:t>II lub III załącznika </a:t>
          </a:r>
          <a:r>
            <a:rPr lang="pl-PL" sz="1200" kern="1200" dirty="0" smtClean="0">
              <a:solidFill>
                <a:schemeClr val="tx1"/>
              </a:solidFill>
              <a:latin typeface="+mn-lt"/>
            </a:rPr>
            <a:t>do Decyzji wykonawczej Komisji 2014/709/UE, jednak nie później </a:t>
          </a:r>
          <a:r>
            <a:rPr lang="pl-PL" sz="1200" b="1" kern="1200" dirty="0" smtClean="0">
              <a:solidFill>
                <a:srgbClr val="C00000"/>
              </a:solidFill>
              <a:latin typeface="+mn-lt"/>
            </a:rPr>
            <a:t>niż w ciągu 60 dni </a:t>
          </a:r>
          <a:r>
            <a:rPr lang="pl-PL" sz="1200" kern="1200" dirty="0" smtClean="0">
              <a:solidFill>
                <a:schemeClr val="tx1"/>
              </a:solidFill>
              <a:latin typeface="+mn-lt"/>
            </a:rPr>
            <a:t>od dnia:</a:t>
          </a:r>
        </a:p>
        <a:p>
          <a:pPr lvl="0" algn="l" defTabSz="533400">
            <a:lnSpc>
              <a:spcPct val="90000"/>
            </a:lnSpc>
            <a:spcBef>
              <a:spcPct val="0"/>
            </a:spcBef>
            <a:spcAft>
              <a:spcPct val="35000"/>
            </a:spcAft>
          </a:pPr>
          <a:r>
            <a:rPr lang="pl-PL" sz="1100" kern="1200" dirty="0" smtClean="0">
              <a:solidFill>
                <a:schemeClr val="tx1"/>
              </a:solidFill>
              <a:latin typeface="+mn-lt"/>
            </a:rPr>
            <a:t>       </a:t>
          </a:r>
          <a:r>
            <a:rPr lang="pl-PL" sz="1100" kern="1200" dirty="0" smtClean="0">
              <a:solidFill>
                <a:schemeClr val="tx1"/>
              </a:solidFill>
              <a:latin typeface="Times New Roman"/>
              <a:cs typeface="Times New Roman"/>
            </a:rPr>
            <a:t>◦ </a:t>
          </a:r>
          <a:r>
            <a:rPr lang="pl-PL" sz="1100" kern="1200" dirty="0" smtClean="0">
              <a:solidFill>
                <a:schemeClr val="tx1"/>
              </a:solidFill>
              <a:latin typeface="+mn-lt"/>
            </a:rPr>
            <a:t>w którym obszar znajdujący się na terytorium Polski, na którym położona jest siedziba stada, został wyłączony z części II lub III załącznika,</a:t>
          </a:r>
        </a:p>
        <a:p>
          <a:pPr lvl="0" algn="l" defTabSz="533400">
            <a:lnSpc>
              <a:spcPct val="90000"/>
            </a:lnSpc>
            <a:spcBef>
              <a:spcPct val="0"/>
            </a:spcBef>
            <a:spcAft>
              <a:spcPct val="35000"/>
            </a:spcAft>
          </a:pPr>
          <a:r>
            <a:rPr lang="pl-PL" sz="1100" kern="1200" dirty="0" smtClean="0">
              <a:solidFill>
                <a:schemeClr val="tx1"/>
              </a:solidFill>
              <a:latin typeface="+mn-lt"/>
            </a:rPr>
            <a:t>      </a:t>
          </a:r>
          <a:r>
            <a:rPr lang="pl-PL" sz="1100" kern="1200" dirty="0" smtClean="0">
              <a:solidFill>
                <a:schemeClr val="tx1"/>
              </a:solidFill>
              <a:latin typeface="Times New Roman"/>
              <a:cs typeface="Times New Roman"/>
            </a:rPr>
            <a:t>◦ </a:t>
          </a:r>
          <a:r>
            <a:rPr lang="pl-PL" sz="1100" kern="1200" dirty="0" smtClean="0">
              <a:solidFill>
                <a:schemeClr val="tx1"/>
              </a:solidFill>
              <a:latin typeface="+mn-lt"/>
            </a:rPr>
            <a:t>uchylenia Decyzji wykonawczej Komisji (UE) 2016/1367 z dnia 10 sierpnia 2016 r. dotyczącej niektórych środków ochronnych w odniesieniu do afrykańskiego pomoru świń w Polsce lub Decyzji wykonawczej Komisji (UE) 2016/1406 z dnia 22 sierpnia 2016 r. dotyczącej niektórych środków ochronnych w odniesieniu do afrykańskiego pomoru świń w Polsce i uchylającej decyzję wykonawczą (UE) 2016/1367</a:t>
          </a:r>
          <a:r>
            <a:rPr lang="pl-PL" sz="1050" kern="1200" dirty="0" smtClean="0">
              <a:latin typeface="+mn-lt"/>
            </a:rPr>
            <a:t>. </a:t>
          </a:r>
          <a:endParaRPr lang="pl-PL" sz="1050" kern="1200" dirty="0">
            <a:latin typeface="+mn-lt"/>
          </a:endParaRPr>
        </a:p>
      </dsp:txBody>
      <dsp:txXfrm>
        <a:off x="850020" y="0"/>
        <a:ext cx="3166325" cy="4317000"/>
      </dsp:txXfrm>
    </dsp:sp>
    <dsp:sp modelId="{39A11B99-D21F-4DB9-8BBC-27F0892E3363}">
      <dsp:nvSpPr>
        <dsp:cNvPr id="0" name=""/>
        <dsp:cNvSpPr/>
      </dsp:nvSpPr>
      <dsp:spPr>
        <a:xfrm>
          <a:off x="4402180" y="0"/>
          <a:ext cx="4250100" cy="4317000"/>
        </a:xfrm>
        <a:prstGeom prst="roundRect">
          <a:avLst>
            <a:gd name="adj" fmla="val 5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pl-PL" sz="3200" b="1" kern="1200" dirty="0" smtClean="0"/>
            <a:t>Zobowiązania    </a:t>
          </a:r>
          <a:endParaRPr lang="pl-PL" sz="3200" b="1" kern="1200" dirty="0"/>
        </a:p>
      </dsp:txBody>
      <dsp:txXfrm rot="16200000">
        <a:off x="3057220" y="1344959"/>
        <a:ext cx="3539940" cy="850020"/>
      </dsp:txXfrm>
    </dsp:sp>
    <dsp:sp modelId="{5736127D-ED45-4BB6-89F5-2C3F37799F9F}">
      <dsp:nvSpPr>
        <dsp:cNvPr id="0" name=""/>
        <dsp:cNvSpPr/>
      </dsp:nvSpPr>
      <dsp:spPr>
        <a:xfrm rot="5400000">
          <a:off x="4104600" y="3381597"/>
          <a:ext cx="634346" cy="637515"/>
        </a:xfrm>
        <a:prstGeom prst="flowChartExtract">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E75EC8-BEBE-48F9-8C9B-869BABE94E9B}">
      <dsp:nvSpPr>
        <dsp:cNvPr id="0" name=""/>
        <dsp:cNvSpPr/>
      </dsp:nvSpPr>
      <dsp:spPr>
        <a:xfrm>
          <a:off x="5252200" y="0"/>
          <a:ext cx="3166325" cy="43170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pl-PL" sz="1200" kern="1200" dirty="0" smtClean="0">
              <a:solidFill>
                <a:schemeClr val="tx1"/>
              </a:solidFill>
              <a:latin typeface="Times New Roman"/>
              <a:cs typeface="Times New Roman"/>
            </a:rPr>
            <a:t>◦ </a:t>
          </a:r>
          <a:r>
            <a:rPr lang="pl-PL" sz="1800" kern="1200" dirty="0" smtClean="0">
              <a:solidFill>
                <a:schemeClr val="tx1"/>
              </a:solidFill>
            </a:rPr>
            <a:t>W okresie od dnia 1 stycznia 2017 r. do dnia 31 lipca 2017 r. sprzeda z przeznaczeniem do uboju świnie objęte kodem CN 0103 92 19 lub lochy objęte kodem CN 0103 92 11 </a:t>
          </a:r>
          <a:r>
            <a:rPr lang="pl-PL" sz="1800" b="1" kern="1200" dirty="0" smtClean="0">
              <a:solidFill>
                <a:srgbClr val="0000FF"/>
              </a:solidFill>
            </a:rPr>
            <a:t>w liczbie nie większej niż liczba świń </a:t>
          </a:r>
          <a:r>
            <a:rPr lang="pl-PL" sz="1800" kern="1200" dirty="0" smtClean="0">
              <a:solidFill>
                <a:schemeClr val="tx1"/>
              </a:solidFill>
            </a:rPr>
            <a:t>sprzedanych przez tego producenta w okresie od dnia 1 stycznia 2016 r. do dnia 31 lipca 2016 r</a:t>
          </a:r>
          <a:endParaRPr lang="pl-PL" sz="1800" kern="1200" dirty="0">
            <a:solidFill>
              <a:schemeClr val="tx1"/>
            </a:solidFill>
          </a:endParaRPr>
        </a:p>
      </dsp:txBody>
      <dsp:txXfrm>
        <a:off x="5252200" y="0"/>
        <a:ext cx="3166325" cy="4317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EA736-A4A3-45B2-BA23-1AD820A3EA5D}">
      <dsp:nvSpPr>
        <dsp:cNvPr id="0" name=""/>
        <dsp:cNvSpPr/>
      </dsp:nvSpPr>
      <dsp:spPr>
        <a:xfrm>
          <a:off x="0" y="0"/>
          <a:ext cx="8764438" cy="46400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pl-PL" sz="2400" b="1" kern="1200" dirty="0" smtClean="0"/>
            <a:t>Pomoc przyznawana jest w odniesieniu do świń:</a:t>
          </a:r>
          <a:endParaRPr lang="pl-PL" sz="2400" b="1" kern="1200" dirty="0"/>
        </a:p>
      </dsp:txBody>
      <dsp:txXfrm>
        <a:off x="22651" y="22651"/>
        <a:ext cx="8719136" cy="418702"/>
      </dsp:txXfrm>
    </dsp:sp>
    <dsp:sp modelId="{1BFA35F2-CDE0-47ED-9C50-7B96D06210EB}">
      <dsp:nvSpPr>
        <dsp:cNvPr id="0" name=""/>
        <dsp:cNvSpPr/>
      </dsp:nvSpPr>
      <dsp:spPr>
        <a:xfrm>
          <a:off x="0" y="652196"/>
          <a:ext cx="8764438" cy="358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71" tIns="19050" rIns="106680" bIns="19050" numCol="1" spcCol="1270" anchor="t" anchorCtr="0">
          <a:noAutofit/>
        </a:bodyPr>
        <a:lstStyle/>
        <a:p>
          <a:pPr marL="114300" lvl="1" indent="-114300" algn="l" defTabSz="666750" rtl="0">
            <a:lnSpc>
              <a:spcPct val="90000"/>
            </a:lnSpc>
            <a:spcBef>
              <a:spcPct val="0"/>
            </a:spcBef>
            <a:spcAft>
              <a:spcPct val="20000"/>
            </a:spcAft>
            <a:buChar char="••"/>
          </a:pPr>
          <a:r>
            <a:rPr lang="pl-PL" sz="1500" kern="1200" dirty="0" smtClean="0"/>
            <a:t>za które producent świń, w okresie od dnia 1 września 2016 r. do dnia 30 czerwca 2017 r., uzyskał cenę sprzedaży wyrażoną w cenie netto masy poubojowej ciepłej tuszy, </a:t>
          </a:r>
          <a:r>
            <a:rPr lang="pl-PL" sz="1500" b="1" kern="1200" dirty="0" smtClean="0">
              <a:solidFill>
                <a:srgbClr val="C00000"/>
              </a:solidFill>
            </a:rPr>
            <a:t>niższą od średniej ceny netto zakupu masy poubojowej ciepłej tuszy świni </a:t>
          </a:r>
          <a:r>
            <a:rPr lang="pl-PL" sz="1500" kern="1200" dirty="0" smtClean="0"/>
            <a:t>dla wszystkich klas według klasyfikacji poubojowej notowanej w regionie, gdzie znajduje się siedziba stada, z której świnie zostały sprzedane oraz w tygodniu, w którym świnie zostały sprzedane, opublikowanej w biuletynie informacyjnym „Rynek mięsa wieprzowego” wydawanym przez </a:t>
          </a:r>
          <a:r>
            <a:rPr lang="pl-PL" sz="1500" kern="1200" dirty="0" err="1" smtClean="0"/>
            <a:t>MRiRW</a:t>
          </a:r>
          <a:r>
            <a:rPr lang="pl-PL" sz="1500" kern="1200" dirty="0" smtClean="0"/>
            <a:t> na podstawie przepisów o rolniczych badaniach rynkowych,</a:t>
          </a:r>
          <a:endParaRPr lang="pl-PL" sz="1500" kern="1200" dirty="0"/>
        </a:p>
        <a:p>
          <a:pPr marL="114300" lvl="1" indent="-114300" algn="l" defTabSz="666750" rtl="0">
            <a:lnSpc>
              <a:spcPct val="90000"/>
            </a:lnSpc>
            <a:spcBef>
              <a:spcPct val="0"/>
            </a:spcBef>
            <a:spcAft>
              <a:spcPct val="20000"/>
            </a:spcAft>
            <a:buChar char="••"/>
          </a:pPr>
          <a:r>
            <a:rPr lang="pl-PL" sz="1500" kern="1200" dirty="0" smtClean="0"/>
            <a:t>do których producent świń </a:t>
          </a:r>
          <a:r>
            <a:rPr lang="pl-PL" sz="1500" b="1" kern="1200" dirty="0" smtClean="0">
              <a:solidFill>
                <a:srgbClr val="C00000"/>
              </a:solidFill>
            </a:rPr>
            <a:t>nie otrzymał pomocy finansowej </a:t>
          </a:r>
          <a:r>
            <a:rPr lang="pl-PL" sz="1500" kern="1200" dirty="0" smtClean="0"/>
            <a:t>ze środków pochodzących z budżetu Unii Europejskiej lub ze środków krajowych, lub odszkodowania z tytułu ubezpieczenia.</a:t>
          </a:r>
          <a:endParaRPr lang="pl-PL" sz="1500" kern="1200" dirty="0"/>
        </a:p>
        <a:p>
          <a:pPr marL="114300" lvl="1" indent="-114300" algn="l" defTabSz="666750" rtl="0">
            <a:lnSpc>
              <a:spcPct val="90000"/>
            </a:lnSpc>
            <a:spcBef>
              <a:spcPct val="0"/>
            </a:spcBef>
            <a:spcAft>
              <a:spcPct val="20000"/>
            </a:spcAft>
            <a:buChar char="••"/>
          </a:pPr>
          <a:endParaRPr lang="pl-PL" sz="1500" kern="1200" dirty="0"/>
        </a:p>
        <a:p>
          <a:pPr marL="114300" lvl="1" indent="-114300" algn="l" defTabSz="666750" rtl="0">
            <a:lnSpc>
              <a:spcPct val="90000"/>
            </a:lnSpc>
            <a:spcBef>
              <a:spcPct val="0"/>
            </a:spcBef>
            <a:spcAft>
              <a:spcPct val="20000"/>
            </a:spcAft>
            <a:buChar char="••"/>
          </a:pPr>
          <a:endParaRPr lang="pl-PL" sz="1500" b="1" kern="1200" dirty="0">
            <a:solidFill>
              <a:srgbClr val="0000FF"/>
            </a:solidFill>
          </a:endParaRPr>
        </a:p>
        <a:p>
          <a:pPr marL="114300" lvl="1" indent="-114300" algn="l" defTabSz="666750" rtl="0">
            <a:lnSpc>
              <a:spcPct val="90000"/>
            </a:lnSpc>
            <a:spcBef>
              <a:spcPct val="0"/>
            </a:spcBef>
            <a:spcAft>
              <a:spcPct val="20000"/>
            </a:spcAft>
            <a:buChar char="••"/>
          </a:pPr>
          <a:r>
            <a:rPr lang="pl-PL" sz="1500" kern="1200" dirty="0" smtClean="0">
              <a:solidFill>
                <a:schemeClr val="tx1"/>
              </a:solidFill>
            </a:rPr>
            <a:t>Liczba świń, do których udzielana jest pomoc </a:t>
          </a:r>
          <a:r>
            <a:rPr lang="pl-PL" sz="1500" b="1" kern="1200" dirty="0" smtClean="0">
              <a:solidFill>
                <a:srgbClr val="C00000"/>
              </a:solidFill>
            </a:rPr>
            <a:t>nie może być większa niż</a:t>
          </a:r>
          <a:r>
            <a:rPr lang="pl-PL" sz="1500" b="1" kern="1200" dirty="0" smtClean="0">
              <a:solidFill>
                <a:schemeClr val="tx1"/>
              </a:solidFill>
            </a:rPr>
            <a:t> </a:t>
          </a:r>
          <a:r>
            <a:rPr lang="pl-PL" sz="1500" kern="1200" dirty="0" smtClean="0">
              <a:solidFill>
                <a:schemeClr val="tx1"/>
              </a:solidFill>
            </a:rPr>
            <a:t>liczba świń sprzedanych przez producenta świń w okresie od dnia 1 września 2016 r. do dnia 30 czerwca 2017 r., z przeznaczeniem do uboju, które zostały poddane ubojowi w rzeźni w tym okresie, </a:t>
          </a:r>
          <a:r>
            <a:rPr lang="pl-PL" sz="1500" b="1" kern="1200" dirty="0" smtClean="0">
              <a:solidFill>
                <a:srgbClr val="0000FF"/>
              </a:solidFill>
            </a:rPr>
            <a:t>wg. danych zawartych w IRZ</a:t>
          </a:r>
          <a:endParaRPr lang="pl-PL" sz="1500" b="1" kern="1200" dirty="0">
            <a:solidFill>
              <a:srgbClr val="0000FF"/>
            </a:solidFill>
          </a:endParaRPr>
        </a:p>
        <a:p>
          <a:pPr marL="114300" lvl="1" indent="-114300" algn="l" defTabSz="666750">
            <a:lnSpc>
              <a:spcPct val="90000"/>
            </a:lnSpc>
            <a:spcBef>
              <a:spcPct val="0"/>
            </a:spcBef>
            <a:spcAft>
              <a:spcPct val="20000"/>
            </a:spcAft>
            <a:buChar char="••"/>
          </a:pPr>
          <a:r>
            <a:rPr lang="pl-PL" sz="1500" kern="1200" dirty="0" smtClean="0">
              <a:solidFill>
                <a:schemeClr val="tx1"/>
              </a:solidFill>
            </a:rPr>
            <a:t>Gdy producent świń ubiega się o pomoc w odniesieniu do świń sprzedanych w okresie od dnia 1 stycznia 2017 r. do dnia 30 czerwca 2017 r., liczba świń, do której jest udzielana pomoc </a:t>
          </a:r>
          <a:r>
            <a:rPr lang="pl-PL" sz="1500" b="1" kern="1200" dirty="0" smtClean="0">
              <a:solidFill>
                <a:srgbClr val="C00000"/>
              </a:solidFill>
            </a:rPr>
            <a:t>nie może być większa niż liczba świń sprzedanych</a:t>
          </a:r>
          <a:r>
            <a:rPr lang="pl-PL" sz="1500" b="1" kern="1200" dirty="0" smtClean="0">
              <a:solidFill>
                <a:schemeClr val="tx1"/>
              </a:solidFill>
            </a:rPr>
            <a:t> </a:t>
          </a:r>
          <a:r>
            <a:rPr lang="pl-PL" sz="1500" kern="1200" dirty="0" smtClean="0">
              <a:solidFill>
                <a:schemeClr val="tx1"/>
              </a:solidFill>
            </a:rPr>
            <a:t>przez producenta z przeznaczeniem do uboju w okresie od dnia 1 stycznia 2016 r. do dnia 30 czerwca 2016 r., które zostały poddane ubojowi w rzeźni w tym okresie, </a:t>
          </a:r>
          <a:r>
            <a:rPr lang="pl-PL" sz="1500" b="1" kern="1200" dirty="0" smtClean="0">
              <a:solidFill>
                <a:srgbClr val="0000FF"/>
              </a:solidFill>
            </a:rPr>
            <a:t>wg. danych zawartych w IRZ</a:t>
          </a:r>
          <a:endParaRPr lang="pl-PL" sz="1500" b="1" kern="1200" dirty="0">
            <a:solidFill>
              <a:srgbClr val="0000FF"/>
            </a:solidFill>
          </a:endParaRPr>
        </a:p>
        <a:p>
          <a:pPr marL="114300" lvl="1" indent="-114300" algn="l" defTabSz="666750" rtl="0">
            <a:lnSpc>
              <a:spcPct val="90000"/>
            </a:lnSpc>
            <a:spcBef>
              <a:spcPct val="0"/>
            </a:spcBef>
            <a:spcAft>
              <a:spcPct val="20000"/>
            </a:spcAft>
            <a:buChar char="••"/>
          </a:pPr>
          <a:endParaRPr lang="pl-PL" sz="1500" kern="1200" dirty="0"/>
        </a:p>
      </dsp:txBody>
      <dsp:txXfrm>
        <a:off x="0" y="652196"/>
        <a:ext cx="8764438" cy="3581486"/>
      </dsp:txXfrm>
    </dsp:sp>
    <dsp:sp modelId="{DDB9F021-28BF-4C03-91CA-AEB8E1FEFE31}">
      <dsp:nvSpPr>
        <dsp:cNvPr id="0" name=""/>
        <dsp:cNvSpPr/>
      </dsp:nvSpPr>
      <dsp:spPr>
        <a:xfrm>
          <a:off x="0" y="2413368"/>
          <a:ext cx="8764438" cy="46400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l-PL" sz="2000" b="1" kern="1200" dirty="0" smtClean="0"/>
            <a:t>Pozostałe ograniczenia</a:t>
          </a:r>
          <a:endParaRPr lang="pl-PL" sz="2000" b="1" kern="1200" dirty="0"/>
        </a:p>
      </dsp:txBody>
      <dsp:txXfrm>
        <a:off x="22651" y="2436019"/>
        <a:ext cx="8719136" cy="4187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A9D6F-7F6A-44ED-880F-B90B78B05752}">
      <dsp:nvSpPr>
        <dsp:cNvPr id="0" name=""/>
        <dsp:cNvSpPr/>
      </dsp:nvSpPr>
      <dsp:spPr>
        <a:xfrm>
          <a:off x="247" y="104558"/>
          <a:ext cx="3948017" cy="51893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pl-PL" sz="2000" b="1" kern="1200" dirty="0" smtClean="0">
              <a:solidFill>
                <a:schemeClr val="tx1"/>
              </a:solidFill>
            </a:rPr>
            <a:t>Kluczowe terminy</a:t>
          </a:r>
          <a:endParaRPr lang="pl-PL" sz="2000" b="1" kern="1200" dirty="0">
            <a:solidFill>
              <a:schemeClr val="tx1"/>
            </a:solidFill>
          </a:endParaRPr>
        </a:p>
      </dsp:txBody>
      <dsp:txXfrm>
        <a:off x="15446" y="119757"/>
        <a:ext cx="3917619" cy="488538"/>
      </dsp:txXfrm>
    </dsp:sp>
    <dsp:sp modelId="{64ACF2D1-42E9-466A-B2B4-74C71EC7D0B3}">
      <dsp:nvSpPr>
        <dsp:cNvPr id="0" name=""/>
        <dsp:cNvSpPr/>
      </dsp:nvSpPr>
      <dsp:spPr>
        <a:xfrm>
          <a:off x="247" y="716903"/>
          <a:ext cx="518936" cy="51893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EAB508-C010-434F-9D23-03EE6E097D28}">
      <dsp:nvSpPr>
        <dsp:cNvPr id="0" name=""/>
        <dsp:cNvSpPr/>
      </dsp:nvSpPr>
      <dsp:spPr>
        <a:xfrm>
          <a:off x="550320" y="716903"/>
          <a:ext cx="3397944" cy="51893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pl-PL" sz="1000" kern="1200" dirty="0" smtClean="0">
              <a:solidFill>
                <a:schemeClr val="tx1"/>
              </a:solidFill>
            </a:rPr>
            <a:t>w odniesieniu do świń sprzedanych od dnia 1 września 2016 r. do dnia 28 lutego 2017 r. – </a:t>
          </a:r>
          <a:r>
            <a:rPr lang="pl-PL" sz="1000" b="0" kern="1200" dirty="0" smtClean="0">
              <a:solidFill>
                <a:schemeClr val="tx1"/>
              </a:solidFill>
            </a:rPr>
            <a:t>w terminie od dnia </a:t>
          </a:r>
          <a:r>
            <a:rPr lang="pl-PL" sz="1000" b="1" kern="1200" dirty="0" smtClean="0">
              <a:solidFill>
                <a:srgbClr val="0000FF"/>
              </a:solidFill>
            </a:rPr>
            <a:t>18 marca do dnia 7 kwietnia 2017 r.</a:t>
          </a:r>
          <a:endParaRPr lang="pl-PL" sz="1000" b="1" kern="1200" dirty="0">
            <a:solidFill>
              <a:srgbClr val="0000FF"/>
            </a:solidFill>
          </a:endParaRPr>
        </a:p>
      </dsp:txBody>
      <dsp:txXfrm>
        <a:off x="575657" y="742240"/>
        <a:ext cx="3347270" cy="468262"/>
      </dsp:txXfrm>
    </dsp:sp>
    <dsp:sp modelId="{4DF6D560-ECB7-4F81-843C-49F792366BF2}">
      <dsp:nvSpPr>
        <dsp:cNvPr id="0" name=""/>
        <dsp:cNvSpPr/>
      </dsp:nvSpPr>
      <dsp:spPr>
        <a:xfrm>
          <a:off x="247" y="1298112"/>
          <a:ext cx="518936" cy="51893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DEDBBA2-7B57-4721-AA4E-DE7728273174}">
      <dsp:nvSpPr>
        <dsp:cNvPr id="0" name=""/>
        <dsp:cNvSpPr/>
      </dsp:nvSpPr>
      <dsp:spPr>
        <a:xfrm>
          <a:off x="550320" y="1298112"/>
          <a:ext cx="3397944" cy="51893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pl-PL" sz="1000" kern="1200" dirty="0" smtClean="0">
              <a:solidFill>
                <a:schemeClr val="tx1"/>
              </a:solidFill>
            </a:rPr>
            <a:t>w odniesieniu do świń sprzedanych od dnia 1 marca 2017 r. do dnia 30 kwietnia 2017 r. – w terminie do dnia </a:t>
          </a:r>
          <a:r>
            <a:rPr lang="pl-PL" sz="1000" b="1" kern="1200" dirty="0" smtClean="0">
              <a:solidFill>
                <a:srgbClr val="0000FF"/>
              </a:solidFill>
            </a:rPr>
            <a:t>21 maja 2017 r.</a:t>
          </a:r>
          <a:endParaRPr lang="pl-PL" sz="1000" kern="1200" dirty="0">
            <a:solidFill>
              <a:srgbClr val="0000FF"/>
            </a:solidFill>
          </a:endParaRPr>
        </a:p>
      </dsp:txBody>
      <dsp:txXfrm>
        <a:off x="575657" y="1323449"/>
        <a:ext cx="3347270" cy="468262"/>
      </dsp:txXfrm>
    </dsp:sp>
    <dsp:sp modelId="{BF9BB110-BD6E-4423-8288-A8BF450E7586}">
      <dsp:nvSpPr>
        <dsp:cNvPr id="0" name=""/>
        <dsp:cNvSpPr/>
      </dsp:nvSpPr>
      <dsp:spPr>
        <a:xfrm>
          <a:off x="247" y="1879321"/>
          <a:ext cx="518936" cy="51893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543982-C19E-4AC9-B566-10006668DBD8}">
      <dsp:nvSpPr>
        <dsp:cNvPr id="0" name=""/>
        <dsp:cNvSpPr/>
      </dsp:nvSpPr>
      <dsp:spPr>
        <a:xfrm>
          <a:off x="550320" y="1879321"/>
          <a:ext cx="3397944" cy="51893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pl-PL" sz="1000" kern="1200" dirty="0" smtClean="0">
              <a:solidFill>
                <a:schemeClr val="tx1"/>
              </a:solidFill>
            </a:rPr>
            <a:t>w odniesieniu do świń sprzedanych od dnia 1 maja 2017 r. do dnia 30 czerwca 2017 r. – w terminie do dnia </a:t>
          </a:r>
          <a:r>
            <a:rPr lang="pl-PL" sz="1000" b="1" kern="1200" dirty="0" smtClean="0">
              <a:solidFill>
                <a:srgbClr val="0000FF"/>
              </a:solidFill>
            </a:rPr>
            <a:t>21 lipca 2017 r.</a:t>
          </a:r>
          <a:endParaRPr lang="pl-PL" sz="1000" kern="1200" dirty="0">
            <a:solidFill>
              <a:srgbClr val="0000FF"/>
            </a:solidFill>
          </a:endParaRPr>
        </a:p>
      </dsp:txBody>
      <dsp:txXfrm>
        <a:off x="575657" y="1904658"/>
        <a:ext cx="3347270" cy="468262"/>
      </dsp:txXfrm>
    </dsp:sp>
    <dsp:sp modelId="{2AB07326-C5F5-4EB4-B7DB-357369C49C9F}">
      <dsp:nvSpPr>
        <dsp:cNvPr id="0" name=""/>
        <dsp:cNvSpPr/>
      </dsp:nvSpPr>
      <dsp:spPr>
        <a:xfrm>
          <a:off x="247" y="2460530"/>
          <a:ext cx="518936" cy="51893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EDDE955-2547-4927-9139-FBB9036A7BC9}">
      <dsp:nvSpPr>
        <dsp:cNvPr id="0" name=""/>
        <dsp:cNvSpPr/>
      </dsp:nvSpPr>
      <dsp:spPr>
        <a:xfrm>
          <a:off x="550320" y="2460530"/>
          <a:ext cx="3397944" cy="51893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pl-PL" sz="1000" kern="1200" dirty="0" smtClean="0">
              <a:solidFill>
                <a:schemeClr val="tx1"/>
              </a:solidFill>
            </a:rPr>
            <a:t>Wypłata należnej kwoty pomocy finansowej nastąpi w terminie do 21 dni od daty wydania decyzji o przyznaniu pomocy, jednak nie później niż do </a:t>
          </a:r>
          <a:r>
            <a:rPr lang="pl-PL" sz="1000" b="1" kern="1200" dirty="0" smtClean="0">
              <a:solidFill>
                <a:srgbClr val="0000FF"/>
              </a:solidFill>
            </a:rPr>
            <a:t>30 września 2017 r.</a:t>
          </a:r>
          <a:endParaRPr lang="pl-PL" sz="1000" kern="1200" dirty="0">
            <a:solidFill>
              <a:srgbClr val="0000FF"/>
            </a:solidFill>
          </a:endParaRPr>
        </a:p>
      </dsp:txBody>
      <dsp:txXfrm>
        <a:off x="575657" y="2485867"/>
        <a:ext cx="3347270" cy="468262"/>
      </dsp:txXfrm>
    </dsp:sp>
    <dsp:sp modelId="{FD1223C7-F63D-4AC9-8486-9ED581F5B8C7}">
      <dsp:nvSpPr>
        <dsp:cNvPr id="0" name=""/>
        <dsp:cNvSpPr/>
      </dsp:nvSpPr>
      <dsp:spPr>
        <a:xfrm>
          <a:off x="4343831" y="104558"/>
          <a:ext cx="3948017" cy="51893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pl-PL" sz="2000" b="1" kern="1200" dirty="0" smtClean="0">
              <a:solidFill>
                <a:schemeClr val="tx1"/>
              </a:solidFill>
            </a:rPr>
            <a:t>Wymagane dokumenty</a:t>
          </a:r>
          <a:endParaRPr lang="pl-PL" sz="2000" b="1" kern="1200" dirty="0">
            <a:solidFill>
              <a:schemeClr val="tx1"/>
            </a:solidFill>
          </a:endParaRPr>
        </a:p>
      </dsp:txBody>
      <dsp:txXfrm>
        <a:off x="4359030" y="119757"/>
        <a:ext cx="3917619" cy="488538"/>
      </dsp:txXfrm>
    </dsp:sp>
    <dsp:sp modelId="{17DEB730-D417-4B31-90EA-661EB38F22A2}">
      <dsp:nvSpPr>
        <dsp:cNvPr id="0" name=""/>
        <dsp:cNvSpPr/>
      </dsp:nvSpPr>
      <dsp:spPr>
        <a:xfrm>
          <a:off x="4344595" y="781342"/>
          <a:ext cx="518936" cy="51893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90A8CD9-DE1B-4839-929C-CB720B86C662}">
      <dsp:nvSpPr>
        <dsp:cNvPr id="0" name=""/>
        <dsp:cNvSpPr/>
      </dsp:nvSpPr>
      <dsp:spPr>
        <a:xfrm>
          <a:off x="4894668" y="716903"/>
          <a:ext cx="3397944" cy="647814"/>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pl-PL" sz="1000" b="1" i="0" kern="1200" dirty="0" smtClean="0">
              <a:solidFill>
                <a:srgbClr val="C00000"/>
              </a:solidFill>
              <a:hlinkClick xmlns:r="http://schemas.openxmlformats.org/officeDocument/2006/relationships" r:id="rId1" action="ppaction://hlinkfile"/>
            </a:rPr>
            <a:t>Wniosek o udzielenie pomocy z tytułu wyrównania ceny sprzedaży świń z przeznaczeniem do uboju</a:t>
          </a:r>
          <a:r>
            <a:rPr lang="pl-PL" sz="1000" i="1" kern="1200" dirty="0" smtClean="0">
              <a:solidFill>
                <a:schemeClr val="tx1"/>
              </a:solidFill>
              <a:hlinkClick xmlns:r="http://schemas.openxmlformats.org/officeDocument/2006/relationships" r:id="rId2" action="ppaction://hlinkfile"/>
            </a:rPr>
            <a:t> </a:t>
          </a:r>
          <a:r>
            <a:rPr lang="pl-PL" sz="1000" kern="1200" dirty="0" smtClean="0">
              <a:solidFill>
                <a:schemeClr val="tx1"/>
              </a:solidFill>
            </a:rPr>
            <a:t>na formularzu opracowanym i udostępnionym przez ARR</a:t>
          </a:r>
          <a:endParaRPr lang="pl-PL" sz="1000" kern="1200" dirty="0">
            <a:solidFill>
              <a:schemeClr val="tx1"/>
            </a:solidFill>
          </a:endParaRPr>
        </a:p>
      </dsp:txBody>
      <dsp:txXfrm>
        <a:off x="4926297" y="748532"/>
        <a:ext cx="3334686" cy="584556"/>
      </dsp:txXfrm>
    </dsp:sp>
    <dsp:sp modelId="{86B9F7EC-F77E-490D-831F-A2124BC06BF2}">
      <dsp:nvSpPr>
        <dsp:cNvPr id="0" name=""/>
        <dsp:cNvSpPr/>
      </dsp:nvSpPr>
      <dsp:spPr>
        <a:xfrm>
          <a:off x="4344595" y="1483468"/>
          <a:ext cx="518936" cy="51893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208CC4-29BC-48C1-A5D8-3770F53FF63B}">
      <dsp:nvSpPr>
        <dsp:cNvPr id="0" name=""/>
        <dsp:cNvSpPr/>
      </dsp:nvSpPr>
      <dsp:spPr>
        <a:xfrm>
          <a:off x="4894668" y="1426990"/>
          <a:ext cx="3397944" cy="631893"/>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pl-PL" sz="1000" b="1" kern="1200" dirty="0" smtClean="0">
              <a:solidFill>
                <a:srgbClr val="C00000"/>
              </a:solidFill>
            </a:rPr>
            <a:t>Kopie faktur lub faktur VAT RR </a:t>
          </a:r>
          <a:r>
            <a:rPr lang="pl-PL" sz="1000" kern="1200" dirty="0" smtClean="0">
              <a:solidFill>
                <a:schemeClr val="tx1"/>
              </a:solidFill>
            </a:rPr>
            <a:t>potwierdzających liczbę lub masę sprzedanych świń objętych kodem CN 0103 92 19 lub loch objętych kodem CN 0103 92 11 objętych wnioskiem</a:t>
          </a:r>
          <a:endParaRPr lang="pl-PL" sz="1000" kern="1200" dirty="0">
            <a:solidFill>
              <a:schemeClr val="tx1"/>
            </a:solidFill>
          </a:endParaRPr>
        </a:p>
      </dsp:txBody>
      <dsp:txXfrm>
        <a:off x="4925520" y="1457842"/>
        <a:ext cx="3336240" cy="570189"/>
      </dsp:txXfrm>
    </dsp:sp>
    <dsp:sp modelId="{8448AB3A-5019-4C93-A30A-5FF12B370DA8}">
      <dsp:nvSpPr>
        <dsp:cNvPr id="0" name=""/>
        <dsp:cNvSpPr/>
      </dsp:nvSpPr>
      <dsp:spPr>
        <a:xfrm>
          <a:off x="4343066" y="2408616"/>
          <a:ext cx="518936" cy="51893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1878EC8-1FCD-46E8-B118-0916D600E33B}">
      <dsp:nvSpPr>
        <dsp:cNvPr id="0" name=""/>
        <dsp:cNvSpPr/>
      </dsp:nvSpPr>
      <dsp:spPr>
        <a:xfrm>
          <a:off x="4891610" y="2121156"/>
          <a:ext cx="3401002" cy="109385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pl-PL" sz="1000" b="1" kern="1200" dirty="0" smtClean="0">
              <a:solidFill>
                <a:srgbClr val="C00000"/>
              </a:solidFill>
            </a:rPr>
            <a:t>Informacje o świniach </a:t>
          </a:r>
          <a:r>
            <a:rPr lang="pl-PL" sz="1000" kern="1200" dirty="0" smtClean="0">
              <a:solidFill>
                <a:schemeClr val="tx1"/>
              </a:solidFill>
            </a:rPr>
            <a:t>objętych kodem CN 0103 92 19 oraz o lochach objętych kodem CN 0103 92 11, objętych fakturami, zawierające masę każdej sztuki wyrażoną w: wadze żywej lub masie poubojowej ciepłej, z podziałem na poszczególne klasy według klasyfikacji poubojowej, </a:t>
          </a:r>
          <a:r>
            <a:rPr lang="pl-PL" sz="1000" kern="1200" dirty="0" smtClean="0">
              <a:solidFill>
                <a:schemeClr val="tx1"/>
              </a:solidFill>
              <a:sym typeface="Symbol"/>
            </a:rPr>
            <a:t></a:t>
          </a:r>
          <a:r>
            <a:rPr lang="pl-PL" sz="1000" kern="1200" dirty="0" smtClean="0">
              <a:solidFill>
                <a:schemeClr val="tx1"/>
              </a:solidFill>
            </a:rPr>
            <a:t> sporządzone przez wystawcę faktury,</a:t>
          </a:r>
          <a:endParaRPr lang="pl-PL" sz="1000" kern="1200" dirty="0">
            <a:solidFill>
              <a:schemeClr val="tx1"/>
            </a:solidFill>
          </a:endParaRPr>
        </a:p>
      </dsp:txBody>
      <dsp:txXfrm>
        <a:off x="4945017" y="2174563"/>
        <a:ext cx="3294188" cy="987042"/>
      </dsp:txXfrm>
    </dsp:sp>
    <dsp:sp modelId="{EDC24D8D-5E57-4374-A168-15CAB1CDFA79}">
      <dsp:nvSpPr>
        <dsp:cNvPr id="0" name=""/>
        <dsp:cNvSpPr/>
      </dsp:nvSpPr>
      <dsp:spPr>
        <a:xfrm>
          <a:off x="4344595" y="3506960"/>
          <a:ext cx="518936" cy="518936"/>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9BC34C-1D38-46E8-BE48-E3E04C8C8670}">
      <dsp:nvSpPr>
        <dsp:cNvPr id="0" name=""/>
        <dsp:cNvSpPr/>
      </dsp:nvSpPr>
      <dsp:spPr>
        <a:xfrm>
          <a:off x="4894916" y="3277284"/>
          <a:ext cx="3397944" cy="978288"/>
        </a:xfrm>
        <a:prstGeom prst="roundRect">
          <a:avLst>
            <a:gd name="adj" fmla="val 1667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pl-PL" sz="1000" b="1" kern="1200" dirty="0" smtClean="0">
              <a:solidFill>
                <a:srgbClr val="C00000"/>
              </a:solidFill>
            </a:rPr>
            <a:t>Kopie wydanych przez powiatowego lekarza weterynarii  świadectw </a:t>
          </a:r>
          <a:r>
            <a:rPr lang="pl-PL" sz="1000" kern="1200" dirty="0" smtClean="0">
              <a:solidFill>
                <a:schemeClr val="tx1"/>
              </a:solidFill>
            </a:rPr>
            <a:t>zdrowia i pozwoleń na przemieszczanie świń objętych fakturami-w przypadku ubiegania się o pomoc do świń objętych kodem CN 0103 92 19 lub loch objętych kodem CN 0103 92 11 sprzedanych od dnia 18 marca 2017 r.</a:t>
          </a:r>
          <a:endParaRPr lang="pl-PL" sz="1000" kern="1200" dirty="0">
            <a:solidFill>
              <a:schemeClr val="tx1"/>
            </a:solidFill>
          </a:endParaRPr>
        </a:p>
      </dsp:txBody>
      <dsp:txXfrm>
        <a:off x="4942681" y="3325049"/>
        <a:ext cx="3302414" cy="88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9F176-CA13-4D9D-8742-EC04DB8938FB}">
      <dsp:nvSpPr>
        <dsp:cNvPr id="0" name=""/>
        <dsp:cNvSpPr/>
      </dsp:nvSpPr>
      <dsp:spPr>
        <a:xfrm>
          <a:off x="8" y="0"/>
          <a:ext cx="3005640" cy="102600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pl-PL" sz="1900" kern="1200" dirty="0" smtClean="0"/>
            <a:t>Dla kogo?</a:t>
          </a:r>
          <a:endParaRPr lang="pl-PL" sz="1900" kern="1200" dirty="0"/>
        </a:p>
      </dsp:txBody>
      <dsp:txXfrm>
        <a:off x="513008" y="0"/>
        <a:ext cx="1979640" cy="1026000"/>
      </dsp:txXfrm>
    </dsp:sp>
    <dsp:sp modelId="{932A6662-BAB4-466E-8019-F40702E6C5A9}">
      <dsp:nvSpPr>
        <dsp:cNvPr id="0" name=""/>
        <dsp:cNvSpPr/>
      </dsp:nvSpPr>
      <dsp:spPr>
        <a:xfrm>
          <a:off x="171485" y="1132513"/>
          <a:ext cx="2404512" cy="394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pl-PL" sz="1400" b="1" kern="1200" dirty="0" smtClean="0">
              <a:solidFill>
                <a:srgbClr val="C00000"/>
              </a:solidFill>
            </a:rPr>
            <a:t>Producent świń</a:t>
          </a:r>
          <a:r>
            <a:rPr lang="pl-PL" sz="1400" b="0" kern="1200" dirty="0" smtClean="0"/>
            <a:t>,</a:t>
          </a:r>
          <a:r>
            <a:rPr lang="pl-PL" sz="1400" kern="1200" dirty="0" smtClean="0"/>
            <a:t> któremu został nadany numer identyfikacyjny w trybie przepisów o krajowym systemie ewidencji producentów, ewidencji gospodarstw rolnych oraz ewidencji wniosków o przyznanie płatności</a:t>
          </a:r>
          <a:endParaRPr lang="pl-PL" sz="1400" kern="1200" dirty="0"/>
        </a:p>
      </dsp:txBody>
      <dsp:txXfrm>
        <a:off x="171485" y="1132513"/>
        <a:ext cx="2404512" cy="3946325"/>
      </dsp:txXfrm>
    </dsp:sp>
    <dsp:sp modelId="{CCD8B933-1C6E-4A6C-B95A-03E5DD7039AA}">
      <dsp:nvSpPr>
        <dsp:cNvPr id="0" name=""/>
        <dsp:cNvSpPr/>
      </dsp:nvSpPr>
      <dsp:spPr>
        <a:xfrm>
          <a:off x="5495625" y="0"/>
          <a:ext cx="3005640" cy="102600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pl-PL" sz="1900" kern="1200" dirty="0" smtClean="0"/>
            <a:t>W jakiej formie?</a:t>
          </a:r>
          <a:endParaRPr lang="pl-PL" sz="1900" kern="1200" dirty="0"/>
        </a:p>
      </dsp:txBody>
      <dsp:txXfrm>
        <a:off x="6008625" y="0"/>
        <a:ext cx="1979640" cy="1026000"/>
      </dsp:txXfrm>
    </dsp:sp>
    <dsp:sp modelId="{7CC2A0A0-61F1-44E7-AB15-B5D3D7CB7858}">
      <dsp:nvSpPr>
        <dsp:cNvPr id="0" name=""/>
        <dsp:cNvSpPr/>
      </dsp:nvSpPr>
      <dsp:spPr>
        <a:xfrm>
          <a:off x="5772577" y="1185559"/>
          <a:ext cx="2448394" cy="4149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pl-PL" sz="1400" kern="1200" dirty="0" smtClean="0"/>
            <a:t> w formie refundacji kosztów zakupu:</a:t>
          </a:r>
          <a:endParaRPr lang="pl-PL" sz="1400" kern="1200" dirty="0"/>
        </a:p>
        <a:p>
          <a:pPr marL="114300" lvl="1" indent="-114300" algn="l" defTabSz="622300">
            <a:lnSpc>
              <a:spcPct val="90000"/>
            </a:lnSpc>
            <a:spcBef>
              <a:spcPct val="0"/>
            </a:spcBef>
            <a:spcAft>
              <a:spcPct val="15000"/>
            </a:spcAft>
            <a:buChar char="••"/>
          </a:pPr>
          <a:r>
            <a:rPr lang="pl-PL" sz="1400" b="1" kern="1200" dirty="0" smtClean="0">
              <a:solidFill>
                <a:srgbClr val="C00000"/>
              </a:solidFill>
            </a:rPr>
            <a:t>150 zł </a:t>
          </a:r>
          <a:r>
            <a:rPr lang="pl-PL" sz="1400" kern="1200" dirty="0" smtClean="0"/>
            <a:t>– do loszki hodowlanej mającej w dniu zakupu mniej niż 150 dni,</a:t>
          </a:r>
          <a:endParaRPr lang="pl-PL" sz="1400" kern="1200" dirty="0"/>
        </a:p>
        <a:p>
          <a:pPr marL="114300" lvl="1" indent="-114300" algn="l" defTabSz="622300">
            <a:lnSpc>
              <a:spcPct val="90000"/>
            </a:lnSpc>
            <a:spcBef>
              <a:spcPct val="0"/>
            </a:spcBef>
            <a:spcAft>
              <a:spcPct val="15000"/>
            </a:spcAft>
            <a:buChar char="••"/>
          </a:pPr>
          <a:r>
            <a:rPr lang="pl-PL" sz="1400" b="1" kern="1200" dirty="0" smtClean="0">
              <a:solidFill>
                <a:srgbClr val="C00000"/>
              </a:solidFill>
            </a:rPr>
            <a:t>350 zł </a:t>
          </a:r>
          <a:r>
            <a:rPr lang="pl-PL" sz="1400" kern="1200" dirty="0" smtClean="0"/>
            <a:t>– do loszki hodowlanej, mającej w dniu zakupu nie mniej niż 150 dni,</a:t>
          </a:r>
          <a:endParaRPr lang="pl-PL" sz="1400" kern="1200" dirty="0"/>
        </a:p>
        <a:p>
          <a:pPr marL="114300" lvl="1" indent="-114300" algn="l" defTabSz="622300">
            <a:lnSpc>
              <a:spcPct val="90000"/>
            </a:lnSpc>
            <a:spcBef>
              <a:spcPct val="0"/>
            </a:spcBef>
            <a:spcAft>
              <a:spcPct val="15000"/>
            </a:spcAft>
            <a:buChar char="••"/>
          </a:pPr>
          <a:r>
            <a:rPr lang="pl-PL" sz="1400" b="1" kern="1200" dirty="0" smtClean="0">
              <a:solidFill>
                <a:srgbClr val="C00000"/>
              </a:solidFill>
            </a:rPr>
            <a:t>500 zł </a:t>
          </a:r>
          <a:r>
            <a:rPr lang="pl-PL" sz="1400" kern="1200" dirty="0" smtClean="0"/>
            <a:t>– do knura hodowlanego</a:t>
          </a:r>
          <a:endParaRPr lang="pl-PL" sz="1400" kern="1200" dirty="0"/>
        </a:p>
      </dsp:txBody>
      <dsp:txXfrm>
        <a:off x="5772577" y="1185559"/>
        <a:ext cx="2448394" cy="4149837"/>
      </dsp:txXfrm>
    </dsp:sp>
    <dsp:sp modelId="{82402EB4-A6FF-4539-99B5-7A51FF87249E}">
      <dsp:nvSpPr>
        <dsp:cNvPr id="0" name=""/>
        <dsp:cNvSpPr/>
      </dsp:nvSpPr>
      <dsp:spPr>
        <a:xfrm>
          <a:off x="2756811" y="0"/>
          <a:ext cx="3005640" cy="102600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pl-PL" sz="1900" kern="1200" dirty="0" smtClean="0"/>
            <a:t>Do jakiej kategorii świń?</a:t>
          </a:r>
          <a:endParaRPr lang="pl-PL" sz="1900" kern="1200" dirty="0"/>
        </a:p>
      </dsp:txBody>
      <dsp:txXfrm>
        <a:off x="3269811" y="0"/>
        <a:ext cx="1979640" cy="1026000"/>
      </dsp:txXfrm>
    </dsp:sp>
    <dsp:sp modelId="{A2A0D150-E356-460D-A951-D7C0BE054D92}">
      <dsp:nvSpPr>
        <dsp:cNvPr id="0" name=""/>
        <dsp:cNvSpPr/>
      </dsp:nvSpPr>
      <dsp:spPr>
        <a:xfrm>
          <a:off x="2953993" y="946947"/>
          <a:ext cx="2404512" cy="4388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pl-PL" sz="1400" kern="1200" dirty="0" smtClean="0"/>
            <a:t>loszki hodowlane mające w dniu zakupu </a:t>
          </a:r>
          <a:r>
            <a:rPr lang="pl-PL" sz="1400" b="1" kern="1200" dirty="0" smtClean="0">
              <a:solidFill>
                <a:srgbClr val="0000FF"/>
              </a:solidFill>
            </a:rPr>
            <a:t>mniej niż 150 dni</a:t>
          </a:r>
          <a:r>
            <a:rPr lang="pl-PL" sz="1400" kern="1200" dirty="0" smtClean="0">
              <a:solidFill>
                <a:srgbClr val="0000FF"/>
              </a:solidFill>
            </a:rPr>
            <a:t>,</a:t>
          </a:r>
          <a:endParaRPr lang="pl-PL" sz="1400" kern="1200" dirty="0">
            <a:solidFill>
              <a:srgbClr val="0000FF"/>
            </a:solidFill>
          </a:endParaRPr>
        </a:p>
        <a:p>
          <a:pPr marL="114300" lvl="1" indent="-114300" algn="l" defTabSz="622300">
            <a:lnSpc>
              <a:spcPct val="90000"/>
            </a:lnSpc>
            <a:spcBef>
              <a:spcPct val="0"/>
            </a:spcBef>
            <a:spcAft>
              <a:spcPct val="15000"/>
            </a:spcAft>
            <a:buChar char="••"/>
          </a:pPr>
          <a:r>
            <a:rPr lang="pl-PL" sz="1400" kern="1200" dirty="0" smtClean="0"/>
            <a:t>loszki hodowlane, mające w dniu zakupu </a:t>
          </a:r>
          <a:r>
            <a:rPr lang="pl-PL" sz="1400" b="1" kern="1200" dirty="0" smtClean="0">
              <a:solidFill>
                <a:srgbClr val="C00000"/>
              </a:solidFill>
            </a:rPr>
            <a:t>nie mniej niż 150 dni</a:t>
          </a:r>
          <a:r>
            <a:rPr lang="pl-PL" sz="1400" kern="1200" dirty="0" smtClean="0"/>
            <a:t>, które zostały poddane ocenie wartości użytkowej tucznej i rzeźnej,</a:t>
          </a:r>
          <a:endParaRPr lang="pl-PL" sz="1400" kern="1200" dirty="0"/>
        </a:p>
        <a:p>
          <a:pPr marL="114300" lvl="1" indent="-114300" algn="l" defTabSz="622300">
            <a:lnSpc>
              <a:spcPct val="90000"/>
            </a:lnSpc>
            <a:spcBef>
              <a:spcPct val="0"/>
            </a:spcBef>
            <a:spcAft>
              <a:spcPct val="15000"/>
            </a:spcAft>
            <a:buChar char="••"/>
          </a:pPr>
          <a:r>
            <a:rPr lang="pl-PL" sz="1400" kern="1200" dirty="0" smtClean="0"/>
            <a:t>knury hodowlane, mające w dniu zakupu </a:t>
          </a:r>
          <a:r>
            <a:rPr lang="pl-PL" sz="1400" b="1" kern="1200" dirty="0" smtClean="0">
              <a:solidFill>
                <a:srgbClr val="C00000"/>
              </a:solidFill>
            </a:rPr>
            <a:t>nie mniej niż 150 dni</a:t>
          </a:r>
          <a:r>
            <a:rPr lang="pl-PL" sz="1400" kern="1200" dirty="0" smtClean="0"/>
            <a:t>, które zostały poddane ocenie wartości użytkowej tucznej i rzeźnej - dla których wystawione zostało świadectwo potwierdzające pochodzenie tych zwierząt, urodzonych w stadach objętych oceną wartości użytkowej świń</a:t>
          </a:r>
          <a:r>
            <a:rPr lang="pl-PL" sz="1200" kern="1200" dirty="0" smtClean="0"/>
            <a:t>.</a:t>
          </a:r>
          <a:endParaRPr lang="pl-PL" sz="1200" kern="1200" dirty="0"/>
        </a:p>
      </dsp:txBody>
      <dsp:txXfrm>
        <a:off x="2953993" y="946947"/>
        <a:ext cx="2404512" cy="43884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EF3E6-FE70-4646-B804-31FD93C2F96E}">
      <dsp:nvSpPr>
        <dsp:cNvPr id="0" name=""/>
        <dsp:cNvSpPr/>
      </dsp:nvSpPr>
      <dsp:spPr>
        <a:xfrm rot="16200000">
          <a:off x="-1345404" y="1826455"/>
          <a:ext cx="3283558" cy="59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21454" bIns="0" numCol="1" spcCol="1270" anchor="t" anchorCtr="0">
          <a:noAutofit/>
        </a:bodyPr>
        <a:lstStyle/>
        <a:p>
          <a:pPr lvl="0" algn="r" defTabSz="1022350">
            <a:lnSpc>
              <a:spcPct val="90000"/>
            </a:lnSpc>
            <a:spcBef>
              <a:spcPct val="0"/>
            </a:spcBef>
            <a:spcAft>
              <a:spcPct val="35000"/>
            </a:spcAft>
          </a:pPr>
          <a:r>
            <a:rPr lang="pl-PL" sz="2300" b="1" kern="1200" dirty="0" smtClean="0">
              <a:solidFill>
                <a:schemeClr val="accent1">
                  <a:lumMod val="75000"/>
                </a:schemeClr>
              </a:solidFill>
            </a:rPr>
            <a:t>Warunki przystąpienia</a:t>
          </a:r>
          <a:endParaRPr lang="pl-PL" sz="2300" b="1" kern="1200" dirty="0">
            <a:solidFill>
              <a:schemeClr val="accent1">
                <a:lumMod val="75000"/>
              </a:schemeClr>
            </a:solidFill>
          </a:endParaRPr>
        </a:p>
      </dsp:txBody>
      <dsp:txXfrm>
        <a:off x="-1345404" y="1826455"/>
        <a:ext cx="3283558" cy="591255"/>
      </dsp:txXfrm>
    </dsp:sp>
    <dsp:sp modelId="{D110A9C0-A1EE-41FB-8B3F-B4F6E3DAA458}">
      <dsp:nvSpPr>
        <dsp:cNvPr id="0" name=""/>
        <dsp:cNvSpPr/>
      </dsp:nvSpPr>
      <dsp:spPr>
        <a:xfrm>
          <a:off x="317040" y="0"/>
          <a:ext cx="3591818" cy="414985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521454" rIns="113792"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solidFill>
                <a:schemeClr val="tx1"/>
              </a:solidFill>
            </a:rPr>
            <a:t>w dniu złożenia wniosku o udzielenie pomocy, posiadał w siedzibie/siedzibach stada, którym nadano numer na podstawie ustawy o systemie identyfikacji i rejestracji zwierząt, łącznie </a:t>
          </a:r>
          <a:r>
            <a:rPr lang="pl-PL" sz="1600" b="1" kern="1200" dirty="0" smtClean="0">
              <a:solidFill>
                <a:srgbClr val="0000FF"/>
              </a:solidFill>
            </a:rPr>
            <a:t>nie mniej niż 10 i nie więcej niż 2000 świń</a:t>
          </a:r>
          <a:r>
            <a:rPr lang="pl-PL" sz="1600" kern="1200" dirty="0" smtClean="0">
              <a:solidFill>
                <a:schemeClr val="tx1"/>
              </a:solidFill>
            </a:rPr>
            <a:t>, według danych zawartych w Rejestrze zwierząt gospodarskich oznakowanych i siedzib stad tych zwierząt, prowadzonym przez ARiMR,</a:t>
          </a:r>
          <a:endParaRPr lang="pl-PL" sz="1600" kern="1200" dirty="0">
            <a:solidFill>
              <a:schemeClr val="tx1"/>
            </a:solidFill>
          </a:endParaRPr>
        </a:p>
        <a:p>
          <a:pPr marL="171450" lvl="1" indent="-171450" algn="l" defTabSz="711200">
            <a:lnSpc>
              <a:spcPct val="90000"/>
            </a:lnSpc>
            <a:spcBef>
              <a:spcPct val="0"/>
            </a:spcBef>
            <a:spcAft>
              <a:spcPct val="15000"/>
            </a:spcAft>
            <a:buChar char="••"/>
          </a:pPr>
          <a:r>
            <a:rPr lang="pl-PL" sz="1600" kern="1200" dirty="0" smtClean="0">
              <a:solidFill>
                <a:schemeClr val="tx1"/>
              </a:solidFill>
            </a:rPr>
            <a:t>w okresie od dnia złożenia wniosku o udzielenie pomocy, do dnia 30 czerwca 2017 r., </a:t>
          </a:r>
          <a:r>
            <a:rPr lang="pl-PL" sz="1600" b="1" kern="1200" dirty="0" smtClean="0">
              <a:solidFill>
                <a:srgbClr val="C00000"/>
              </a:solidFill>
            </a:rPr>
            <a:t>dokonał zakupu </a:t>
          </a:r>
          <a:r>
            <a:rPr lang="pl-PL" sz="1600" kern="1200" dirty="0" smtClean="0">
              <a:solidFill>
                <a:schemeClr val="tx1"/>
              </a:solidFill>
            </a:rPr>
            <a:t>loszek hodowlanych lub knura hodowlanego</a:t>
          </a:r>
          <a:endParaRPr lang="pl-PL" sz="1600" kern="1200" dirty="0">
            <a:solidFill>
              <a:schemeClr val="tx1"/>
            </a:solidFill>
          </a:endParaRPr>
        </a:p>
      </dsp:txBody>
      <dsp:txXfrm>
        <a:off x="317040" y="0"/>
        <a:ext cx="3591818" cy="4149859"/>
      </dsp:txXfrm>
    </dsp:sp>
    <dsp:sp modelId="{A986EFEE-2DC3-4FC1-817E-1894CF111BA0}">
      <dsp:nvSpPr>
        <dsp:cNvPr id="0" name=""/>
        <dsp:cNvSpPr/>
      </dsp:nvSpPr>
      <dsp:spPr>
        <a:xfrm>
          <a:off x="158387" y="446670"/>
          <a:ext cx="49026" cy="46413"/>
        </a:xfrm>
        <a:prstGeom prst="rect">
          <a:avLst/>
        </a:prstGeom>
        <a:noFill/>
        <a:ln w="9525" cap="flat" cmpd="sng" algn="ctr">
          <a:solidFill>
            <a:schemeClr val="bg1"/>
          </a:solidFill>
          <a:prstDash val="solid"/>
        </a:ln>
        <a:effectLst>
          <a:outerShdw blurRad="40000" dist="20000" dir="5400000" rotWithShape="0">
            <a:schemeClr val="bg1">
              <a:alpha val="38000"/>
            </a:schemeClr>
          </a:outerShdw>
        </a:effectLst>
      </dsp:spPr>
      <dsp:style>
        <a:lnRef idx="1">
          <a:scrgbClr r="0" g="0" b="0"/>
        </a:lnRef>
        <a:fillRef idx="1">
          <a:scrgbClr r="0" g="0" b="0"/>
        </a:fillRef>
        <a:effectRef idx="1">
          <a:scrgbClr r="0" g="0" b="0"/>
        </a:effectRef>
        <a:fontRef idx="minor"/>
      </dsp:style>
    </dsp:sp>
    <dsp:sp modelId="{D5A7F15B-3E57-46BA-B574-83106869D694}">
      <dsp:nvSpPr>
        <dsp:cNvPr id="0" name=""/>
        <dsp:cNvSpPr/>
      </dsp:nvSpPr>
      <dsp:spPr>
        <a:xfrm rot="16200000">
          <a:off x="3375189" y="1736585"/>
          <a:ext cx="3283558" cy="59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21454" bIns="0" numCol="1" spcCol="1270" anchor="t" anchorCtr="0">
          <a:noAutofit/>
        </a:bodyPr>
        <a:lstStyle/>
        <a:p>
          <a:pPr lvl="0" algn="r" defTabSz="1022350">
            <a:lnSpc>
              <a:spcPct val="90000"/>
            </a:lnSpc>
            <a:spcBef>
              <a:spcPct val="0"/>
            </a:spcBef>
            <a:spcAft>
              <a:spcPct val="35000"/>
            </a:spcAft>
          </a:pPr>
          <a:r>
            <a:rPr lang="pl-PL" sz="2300" b="1" kern="1200" dirty="0" smtClean="0">
              <a:solidFill>
                <a:schemeClr val="accent1">
                  <a:lumMod val="75000"/>
                </a:schemeClr>
              </a:solidFill>
            </a:rPr>
            <a:t>Zobowiązania</a:t>
          </a:r>
          <a:endParaRPr lang="pl-PL" sz="2300" b="1" kern="1200" dirty="0">
            <a:solidFill>
              <a:schemeClr val="accent1">
                <a:lumMod val="75000"/>
              </a:schemeClr>
            </a:solidFill>
          </a:endParaRPr>
        </a:p>
      </dsp:txBody>
      <dsp:txXfrm>
        <a:off x="3375189" y="1736585"/>
        <a:ext cx="3283558" cy="591255"/>
      </dsp:txXfrm>
    </dsp:sp>
    <dsp:sp modelId="{04FD297D-5739-4296-ACE1-13A099565156}">
      <dsp:nvSpPr>
        <dsp:cNvPr id="0" name=""/>
        <dsp:cNvSpPr/>
      </dsp:nvSpPr>
      <dsp:spPr>
        <a:xfrm>
          <a:off x="5200315" y="2"/>
          <a:ext cx="3117100" cy="400459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521454" rIns="113792"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solidFill>
                <a:schemeClr val="tx1"/>
              </a:solidFill>
            </a:rPr>
            <a:t>zobowiąże się do sprzedaży, od dnia 1 stycznia 2017 r. do dnia 30 czerwca 2017 r., </a:t>
          </a:r>
          <a:r>
            <a:rPr lang="pl-PL" sz="1600" b="1" kern="1200" dirty="0" smtClean="0">
              <a:solidFill>
                <a:srgbClr val="C00000"/>
              </a:solidFill>
            </a:rPr>
            <a:t>nie większej liczby świń niż liczba świń</a:t>
          </a:r>
          <a:r>
            <a:rPr lang="pl-PL" sz="1600" kern="1200" dirty="0" smtClean="0">
              <a:solidFill>
                <a:schemeClr val="tx1"/>
              </a:solidFill>
            </a:rPr>
            <a:t>, którą sprzedał od dnia 1 stycznia 2016 r. do dnia 30 czerwca 2016 r., </a:t>
          </a:r>
          <a:endParaRPr lang="pl-PL" sz="1600" kern="1200" dirty="0">
            <a:solidFill>
              <a:schemeClr val="tx1"/>
            </a:solidFill>
          </a:endParaRPr>
        </a:p>
        <a:p>
          <a:pPr marL="171450" lvl="1" indent="-171450" algn="l" defTabSz="711200">
            <a:lnSpc>
              <a:spcPct val="90000"/>
            </a:lnSpc>
            <a:spcBef>
              <a:spcPct val="0"/>
            </a:spcBef>
            <a:spcAft>
              <a:spcPct val="15000"/>
            </a:spcAft>
            <a:buChar char="••"/>
          </a:pPr>
          <a:r>
            <a:rPr lang="pl-PL" sz="1600" kern="1200" dirty="0" smtClean="0">
              <a:solidFill>
                <a:schemeClr val="tx1"/>
              </a:solidFill>
            </a:rPr>
            <a:t>zobowiąże się do utrzymywania, nie krócej niż do dnia </a:t>
          </a:r>
          <a:r>
            <a:rPr lang="pl-PL" sz="1600" b="1" kern="1200" dirty="0" smtClean="0">
              <a:solidFill>
                <a:srgbClr val="0000FF"/>
              </a:solidFill>
            </a:rPr>
            <a:t>30 czerwca 2019 r.</a:t>
          </a:r>
          <a:r>
            <a:rPr lang="pl-PL" sz="1600" b="1" kern="1200" dirty="0" smtClean="0">
              <a:solidFill>
                <a:schemeClr val="tx1"/>
              </a:solidFill>
            </a:rPr>
            <a:t>, </a:t>
          </a:r>
          <a:r>
            <a:rPr lang="pl-PL" sz="1600" kern="1200" dirty="0" smtClean="0">
              <a:solidFill>
                <a:schemeClr val="tx1"/>
              </a:solidFill>
            </a:rPr>
            <a:t>nie mniej loszek hodowlanych i knurów hodowlanych niż liczba loszek hodowlanych i knurów hodowlanych, do których będzie udzielona pomoc</a:t>
          </a:r>
          <a:r>
            <a:rPr lang="pl-PL" sz="1400" kern="1200" dirty="0" smtClean="0"/>
            <a:t>.</a:t>
          </a:r>
          <a:endParaRPr lang="pl-PL" sz="1400" kern="1200" dirty="0"/>
        </a:p>
      </dsp:txBody>
      <dsp:txXfrm>
        <a:off x="5200315" y="2"/>
        <a:ext cx="3117100" cy="4004594"/>
      </dsp:txXfrm>
    </dsp:sp>
    <dsp:sp modelId="{FEECDCBB-3281-42D1-B96C-E09E78D3EA0E}">
      <dsp:nvSpPr>
        <dsp:cNvPr id="0" name=""/>
        <dsp:cNvSpPr/>
      </dsp:nvSpPr>
      <dsp:spPr>
        <a:xfrm flipV="1">
          <a:off x="5300475" y="400644"/>
          <a:ext cx="106686" cy="46413"/>
        </a:xfrm>
        <a:prstGeom prst="rect">
          <a:avLst/>
        </a:prstGeom>
        <a:noFill/>
        <a:ln w="9525" cap="flat" cmpd="sng" algn="ctr">
          <a:solidFill>
            <a:schemeClr val="bg1"/>
          </a:solidFill>
          <a:prstDash val="solid"/>
        </a:ln>
        <a:effectLst>
          <a:outerShdw blurRad="40000" dist="20000" dir="5400000" rotWithShape="0">
            <a:schemeClr val="bg1">
              <a:alpha val="38000"/>
            </a:schemeClr>
          </a:outerShdw>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EA736-A4A3-45B2-BA23-1AD820A3EA5D}">
      <dsp:nvSpPr>
        <dsp:cNvPr id="0" name=""/>
        <dsp:cNvSpPr/>
      </dsp:nvSpPr>
      <dsp:spPr>
        <a:xfrm>
          <a:off x="0" y="3244"/>
          <a:ext cx="8617789" cy="3754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l-PL" sz="1600" kern="1200" dirty="0" smtClean="0"/>
            <a:t>Pomoc może zostać udzielona do zakupionych:</a:t>
          </a:r>
          <a:endParaRPr lang="pl-PL" sz="1600" kern="1200" dirty="0"/>
        </a:p>
      </dsp:txBody>
      <dsp:txXfrm>
        <a:off x="18330" y="21574"/>
        <a:ext cx="8581129" cy="338825"/>
      </dsp:txXfrm>
    </dsp:sp>
    <dsp:sp modelId="{1BFA35F2-CDE0-47ED-9C50-7B96D06210EB}">
      <dsp:nvSpPr>
        <dsp:cNvPr id="0" name=""/>
        <dsp:cNvSpPr/>
      </dsp:nvSpPr>
      <dsp:spPr>
        <a:xfrm>
          <a:off x="0" y="378730"/>
          <a:ext cx="8617789" cy="3008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615" tIns="17780" rIns="99568" bIns="17780" numCol="1" spcCol="1270" anchor="t" anchorCtr="0">
          <a:noAutofit/>
        </a:bodyPr>
        <a:lstStyle/>
        <a:p>
          <a:pPr marL="114300" lvl="1" indent="-114300" algn="l" defTabSz="622300" rtl="0">
            <a:lnSpc>
              <a:spcPct val="90000"/>
            </a:lnSpc>
            <a:spcBef>
              <a:spcPct val="0"/>
            </a:spcBef>
            <a:spcAft>
              <a:spcPct val="20000"/>
            </a:spcAft>
            <a:buChar char="••"/>
          </a:pPr>
          <a:endParaRPr lang="pl-PL" sz="1400" kern="1200" dirty="0"/>
        </a:p>
        <a:p>
          <a:pPr marL="114300" lvl="1" indent="-114300" algn="l" defTabSz="622300" rtl="0">
            <a:lnSpc>
              <a:spcPct val="90000"/>
            </a:lnSpc>
            <a:spcBef>
              <a:spcPct val="0"/>
            </a:spcBef>
            <a:spcAft>
              <a:spcPct val="20000"/>
            </a:spcAft>
            <a:buChar char="••"/>
          </a:pPr>
          <a:r>
            <a:rPr lang="pl-PL" sz="1400" kern="1200" dirty="0" smtClean="0"/>
            <a:t>loszek hodowlanych – w liczbie stanowiącej </a:t>
          </a:r>
          <a:r>
            <a:rPr lang="pl-PL" sz="1400" b="1" kern="1200" dirty="0" smtClean="0">
              <a:solidFill>
                <a:srgbClr val="C00000"/>
              </a:solidFill>
            </a:rPr>
            <a:t>nie więcej niż 50% liczby świń</a:t>
          </a:r>
          <a:r>
            <a:rPr lang="pl-PL" sz="1400" kern="1200" dirty="0" smtClean="0"/>
            <a:t>, posiadanych w dniu złożenia wniosku, w zaokrągleniu w </a:t>
          </a:r>
          <a:r>
            <a:rPr lang="pl-PL" sz="1400" b="1" kern="1200" dirty="0" smtClean="0">
              <a:solidFill>
                <a:srgbClr val="0000FF"/>
              </a:solidFill>
            </a:rPr>
            <a:t>dół do pełnych sztuk</a:t>
          </a:r>
          <a:r>
            <a:rPr lang="pl-PL" sz="1400" kern="1200" dirty="0" smtClean="0"/>
            <a:t>, ale nie większej niż 100,</a:t>
          </a:r>
          <a:endParaRPr lang="pl-PL" sz="1400" kern="1200" dirty="0"/>
        </a:p>
        <a:p>
          <a:pPr marL="114300" lvl="1" indent="-114300" algn="l" defTabSz="622300">
            <a:lnSpc>
              <a:spcPct val="90000"/>
            </a:lnSpc>
            <a:spcBef>
              <a:spcPct val="0"/>
            </a:spcBef>
            <a:spcAft>
              <a:spcPct val="20000"/>
            </a:spcAft>
            <a:buChar char="••"/>
          </a:pPr>
          <a:r>
            <a:rPr lang="pl-PL" sz="1400" kern="1200" dirty="0" smtClean="0"/>
            <a:t>nie więcej </a:t>
          </a:r>
          <a:r>
            <a:rPr lang="pl-PL" sz="1400" b="1" kern="1200" dirty="0" smtClean="0">
              <a:solidFill>
                <a:srgbClr val="C00000"/>
              </a:solidFill>
            </a:rPr>
            <a:t>niż 3 </a:t>
          </a:r>
          <a:r>
            <a:rPr lang="pl-PL" sz="1400" kern="1200" dirty="0" smtClean="0"/>
            <a:t>knurów hodowlanych.</a:t>
          </a:r>
          <a:endParaRPr lang="pl-PL" sz="1400" kern="1200" dirty="0"/>
        </a:p>
        <a:p>
          <a:pPr marL="114300" lvl="1" indent="-114300" algn="l" defTabSz="622300">
            <a:lnSpc>
              <a:spcPct val="90000"/>
            </a:lnSpc>
            <a:spcBef>
              <a:spcPct val="0"/>
            </a:spcBef>
            <a:spcAft>
              <a:spcPct val="20000"/>
            </a:spcAft>
            <a:buChar char="••"/>
          </a:pPr>
          <a:r>
            <a:rPr lang="pl-PL" sz="1400" kern="1200" dirty="0" smtClean="0"/>
            <a:t>W przypadku, gdy we wniosku o udzielenie pomocy, liczba loszek hodowlanych lub liczba knurów hodowlanych zgłoszonych do objęcia pomocą jest większa niż liczba loszek bądź knurów, do których pomoc może zostać danemu producentowi świń przyznana, wniosek ten przyjmuje się za złożony w odniesieniu do liczby loszek lub knurów hodowlanych, zgodnie z punktami powyżej.</a:t>
          </a:r>
          <a:endParaRPr lang="pl-PL" sz="1400" kern="1200" dirty="0"/>
        </a:p>
        <a:p>
          <a:pPr marL="114300" lvl="1" indent="-114300" algn="l" defTabSz="622300">
            <a:lnSpc>
              <a:spcPct val="90000"/>
            </a:lnSpc>
            <a:spcBef>
              <a:spcPct val="0"/>
            </a:spcBef>
            <a:spcAft>
              <a:spcPct val="20000"/>
            </a:spcAft>
            <a:buChar char="••"/>
          </a:pPr>
          <a:r>
            <a:rPr lang="pl-PL" sz="1400" kern="1200" dirty="0" smtClean="0"/>
            <a:t>W przypadku, gdy łączna kwota pomocy wynikająca z rozpatrzonych wniosków o udzielenie pomocy </a:t>
          </a:r>
          <a:r>
            <a:rPr lang="pl-PL" sz="1400" b="1" kern="1200" dirty="0" smtClean="0">
              <a:solidFill>
                <a:srgbClr val="C00000"/>
              </a:solidFill>
            </a:rPr>
            <a:t>przekracza dostępne środki </a:t>
          </a:r>
          <a:r>
            <a:rPr lang="pl-PL" sz="1400" kern="1200" dirty="0" smtClean="0"/>
            <a:t>finansowe przewidziane na ten cel, Prezes ARR ustala </a:t>
          </a:r>
          <a:r>
            <a:rPr lang="pl-PL" sz="1400" b="1" kern="1200" dirty="0" smtClean="0">
              <a:solidFill>
                <a:srgbClr val="0000FF"/>
              </a:solidFill>
            </a:rPr>
            <a:t>współczynnik przydziału</a:t>
          </a:r>
          <a:r>
            <a:rPr lang="pl-PL" sz="1400" kern="1200" dirty="0" smtClean="0"/>
            <a:t>, który stosuje się do redukcji liczby loszek hodowlanych i knurów hodowlanych zawartej w złożonych wnioskach, w zaokrągleniu do pełnych sztuk w dół.</a:t>
          </a:r>
          <a:endParaRPr lang="pl-PL" sz="1400" kern="1200" dirty="0"/>
        </a:p>
        <a:p>
          <a:pPr marL="114300" lvl="1" indent="-114300" algn="l" defTabSz="622300">
            <a:lnSpc>
              <a:spcPct val="90000"/>
            </a:lnSpc>
            <a:spcBef>
              <a:spcPct val="0"/>
            </a:spcBef>
            <a:spcAft>
              <a:spcPct val="20000"/>
            </a:spcAft>
            <a:buChar char="••"/>
          </a:pPr>
          <a:r>
            <a:rPr lang="pl-PL" sz="1400" kern="1200" dirty="0" smtClean="0"/>
            <a:t>W przypadku, gdy po zastosowaniu współczynnika przydziału pomocy, liczba loszek hodowlanych lub knurów hodowlanych, do których może zostać wypłacona pomoc jest </a:t>
          </a:r>
          <a:r>
            <a:rPr lang="pl-PL" sz="1400" b="1" kern="1200" dirty="0" smtClean="0">
              <a:solidFill>
                <a:srgbClr val="C00000"/>
              </a:solidFill>
            </a:rPr>
            <a:t>mniejsza niż 1</a:t>
          </a:r>
          <a:r>
            <a:rPr lang="pl-PL" sz="1400" b="1" kern="1200" dirty="0" smtClean="0"/>
            <a:t>, </a:t>
          </a:r>
          <a:r>
            <a:rPr lang="pl-PL" sz="1400" kern="1200" dirty="0" smtClean="0"/>
            <a:t>pomoc przysługuje do jednej loszki hodowlanej lub jednego knura hodowlanego.</a:t>
          </a:r>
          <a:endParaRPr lang="pl-PL" sz="1400" kern="1200" dirty="0"/>
        </a:p>
      </dsp:txBody>
      <dsp:txXfrm>
        <a:off x="0" y="378730"/>
        <a:ext cx="8617789" cy="3008621"/>
      </dsp:txXfrm>
    </dsp:sp>
    <dsp:sp modelId="{91A1FF7C-B9C0-4D0D-8757-1F6B125BCA5E}">
      <dsp:nvSpPr>
        <dsp:cNvPr id="0" name=""/>
        <dsp:cNvSpPr/>
      </dsp:nvSpPr>
      <dsp:spPr>
        <a:xfrm>
          <a:off x="0" y="3721221"/>
          <a:ext cx="8617789" cy="34052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endParaRPr lang="pl-PL" sz="1600" kern="1200" dirty="0"/>
        </a:p>
      </dsp:txBody>
      <dsp:txXfrm>
        <a:off x="16623" y="3737844"/>
        <a:ext cx="8584543" cy="307275"/>
      </dsp:txXfrm>
    </dsp:sp>
    <dsp:sp modelId="{C203F488-D1F8-414C-B0A6-C45FC31DE572}">
      <dsp:nvSpPr>
        <dsp:cNvPr id="0" name=""/>
        <dsp:cNvSpPr/>
      </dsp:nvSpPr>
      <dsp:spPr>
        <a:xfrm>
          <a:off x="0" y="4071638"/>
          <a:ext cx="8617789" cy="38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615"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pl-PL" sz="1400" kern="1200" dirty="0" smtClean="0"/>
            <a:t> że liczba loszek hodowlanych posiadanych przez producenta świń w dniu 30 czerwca 2017 r. przypadająca na jednego zakupionego knura hodowlanego nie będzie mniejsza </a:t>
          </a:r>
          <a:r>
            <a:rPr lang="pl-PL" sz="1400" b="1" kern="1200" dirty="0" smtClean="0">
              <a:solidFill>
                <a:srgbClr val="C00000"/>
              </a:solidFill>
            </a:rPr>
            <a:t>niż 20 sztuk.</a:t>
          </a:r>
          <a:endParaRPr lang="pl-PL" sz="1400" b="1" kern="1200" dirty="0">
            <a:solidFill>
              <a:srgbClr val="C00000"/>
            </a:solidFill>
          </a:endParaRPr>
        </a:p>
      </dsp:txBody>
      <dsp:txXfrm>
        <a:off x="0" y="4071638"/>
        <a:ext cx="8617789" cy="383383"/>
      </dsp:txXfrm>
    </dsp:sp>
    <dsp:sp modelId="{BA46011B-6817-48E6-9E3B-627BA95156B3}">
      <dsp:nvSpPr>
        <dsp:cNvPr id="0" name=""/>
        <dsp:cNvSpPr/>
      </dsp:nvSpPr>
      <dsp:spPr>
        <a:xfrm>
          <a:off x="0" y="3698291"/>
          <a:ext cx="8617789" cy="340521"/>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pl-PL" sz="1600" kern="1200" dirty="0" smtClean="0"/>
            <a:t>Pomoc do zakupionych knurów hodowlanych jest udzielana pod warunkiem</a:t>
          </a:r>
          <a:endParaRPr lang="pl-PL" sz="1600" kern="1200" dirty="0"/>
        </a:p>
      </dsp:txBody>
      <dsp:txXfrm>
        <a:off x="16623" y="3714914"/>
        <a:ext cx="8584543" cy="3072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C67EF-FB04-4992-8DA9-D2FC2732D3A2}">
      <dsp:nvSpPr>
        <dsp:cNvPr id="0" name=""/>
        <dsp:cNvSpPr/>
      </dsp:nvSpPr>
      <dsp:spPr>
        <a:xfrm>
          <a:off x="0" y="27277"/>
          <a:ext cx="8289984" cy="4284532"/>
        </a:xfrm>
        <a:prstGeom prst="rightArrow">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C67D2E8-5266-4018-85C9-015E20938730}">
      <dsp:nvSpPr>
        <dsp:cNvPr id="0" name=""/>
        <dsp:cNvSpPr/>
      </dsp:nvSpPr>
      <dsp:spPr>
        <a:xfrm>
          <a:off x="5463374" y="1089277"/>
          <a:ext cx="1997610" cy="21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pl-PL" sz="1400" kern="1200" dirty="0" smtClean="0"/>
            <a:t>Wniosek należy złożyć do </a:t>
          </a:r>
          <a:r>
            <a:rPr lang="pl-PL" sz="1400" b="1" kern="1200" dirty="0" smtClean="0">
              <a:solidFill>
                <a:srgbClr val="C00000"/>
              </a:solidFill>
            </a:rPr>
            <a:t>dnia 7 kwietnia 2017 r.</a:t>
          </a:r>
          <a:endParaRPr lang="pl-PL" sz="1400" b="1" kern="1200" dirty="0">
            <a:solidFill>
              <a:srgbClr val="C00000"/>
            </a:solidFill>
          </a:endParaRPr>
        </a:p>
      </dsp:txBody>
      <dsp:txXfrm>
        <a:off x="5463374" y="1089277"/>
        <a:ext cx="1997610" cy="2124000"/>
      </dsp:txXfrm>
    </dsp:sp>
    <dsp:sp modelId="{28D18620-C90F-407A-9CA4-E4F9C189192D}">
      <dsp:nvSpPr>
        <dsp:cNvPr id="0" name=""/>
        <dsp:cNvSpPr/>
      </dsp:nvSpPr>
      <dsp:spPr>
        <a:xfrm>
          <a:off x="3066241" y="1089277"/>
          <a:ext cx="1997610" cy="21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pl-PL" sz="1400" kern="1200" dirty="0" smtClean="0"/>
            <a:t>Do wniosku o udzielenie pomocy należy załączyć </a:t>
          </a:r>
          <a:r>
            <a:rPr lang="pl-PL" sz="1400" b="1" kern="1200" dirty="0" smtClean="0">
              <a:solidFill>
                <a:srgbClr val="0000FF"/>
              </a:solidFill>
            </a:rPr>
            <a:t>dokumenty potwierdzające nabycie spadku/zaistnienie następstwa prawnego/pisemną zgodę współposiadaczy gospodarstwa</a:t>
          </a:r>
          <a:r>
            <a:rPr lang="pl-PL" sz="1400" b="0" kern="1200" dirty="0" smtClean="0"/>
            <a:t>. </a:t>
          </a:r>
          <a:endParaRPr lang="pl-PL" sz="1400" b="0" kern="1200" dirty="0"/>
        </a:p>
      </dsp:txBody>
      <dsp:txXfrm>
        <a:off x="3066241" y="1089277"/>
        <a:ext cx="1997610" cy="2124000"/>
      </dsp:txXfrm>
    </dsp:sp>
    <dsp:sp modelId="{158DA288-CA55-40B2-A044-DBE1809E866B}">
      <dsp:nvSpPr>
        <dsp:cNvPr id="0" name=""/>
        <dsp:cNvSpPr/>
      </dsp:nvSpPr>
      <dsp:spPr>
        <a:xfrm>
          <a:off x="669108" y="1089277"/>
          <a:ext cx="1997610" cy="21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pl-PL" sz="1400" i="0" kern="1200" dirty="0" smtClean="0"/>
            <a:t>Złożenie </a:t>
          </a:r>
          <a:r>
            <a:rPr lang="pl-PL" sz="1400" b="1" i="0" kern="1200" dirty="0" smtClean="0">
              <a:solidFill>
                <a:srgbClr val="C00000"/>
              </a:solidFill>
              <a:hlinkClick xmlns:r="http://schemas.openxmlformats.org/officeDocument/2006/relationships" r:id="rId1" action="ppaction://hlinkfile"/>
            </a:rPr>
            <a:t>Wniosku o udzielenie pomocy w formie refundacji kosztów zakupu loszek hodowlanych lub knurów hodowlanych</a:t>
          </a:r>
          <a:r>
            <a:rPr lang="pl-PL" sz="1400" b="1" i="0" kern="1200" dirty="0" smtClean="0">
              <a:hlinkClick xmlns:r="http://schemas.openxmlformats.org/officeDocument/2006/relationships" r:id="rId1" action="ppaction://hlinkfile"/>
            </a:rPr>
            <a:t> </a:t>
          </a:r>
          <a:r>
            <a:rPr lang="pl-PL" sz="1400" kern="1200" dirty="0" smtClean="0"/>
            <a:t>na formularzu opracowanym i udostępnionym przez ARR</a:t>
          </a:r>
          <a:endParaRPr lang="pl-PL" sz="1400" kern="1200" dirty="0"/>
        </a:p>
      </dsp:txBody>
      <dsp:txXfrm>
        <a:off x="669108" y="1089277"/>
        <a:ext cx="1997610" cy="21240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9AD8724-3BEE-4018-8F02-E2EE4ED59830}" type="datetimeFigureOut">
              <a:rPr lang="pl-PL" smtClean="0"/>
              <a:t>2017-03-13</a:t>
            </a:fld>
            <a:endParaRPr lang="pl-PL"/>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0822F44-83C4-4543-B387-5F63C9C74D2B}" type="slidenum">
              <a:rPr lang="pl-PL" smtClean="0"/>
              <a:t>‹#›</a:t>
            </a:fld>
            <a:endParaRPr lang="pl-PL"/>
          </a:p>
        </p:txBody>
      </p:sp>
    </p:spTree>
    <p:extLst>
      <p:ext uri="{BB962C8B-B14F-4D97-AF65-F5344CB8AC3E}">
        <p14:creationId xmlns:p14="http://schemas.microsoft.com/office/powerpoint/2010/main" val="645146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2B0D00D-3AD7-492A-ADB2-4F9DAEC1C29A}" type="datetimeFigureOut">
              <a:rPr lang="pl-PL" smtClean="0"/>
              <a:t>2017-03-13</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5C3BB79-BDA8-4FF4-9DD9-F66E8A26302E}" type="slidenum">
              <a:rPr lang="pl-PL" smtClean="0"/>
              <a:t>‹#›</a:t>
            </a:fld>
            <a:endParaRPr lang="pl-PL"/>
          </a:p>
        </p:txBody>
      </p:sp>
    </p:spTree>
    <p:extLst>
      <p:ext uri="{BB962C8B-B14F-4D97-AF65-F5344CB8AC3E}">
        <p14:creationId xmlns:p14="http://schemas.microsoft.com/office/powerpoint/2010/main" val="368683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C5C3BB79-BDA8-4FF4-9DD9-F66E8A26302E}" type="slidenum">
              <a:rPr lang="pl-PL" smtClean="0"/>
              <a:t>18</a:t>
            </a:fld>
            <a:endParaRPr lang="pl-PL"/>
          </a:p>
        </p:txBody>
      </p:sp>
    </p:spTree>
    <p:extLst>
      <p:ext uri="{BB962C8B-B14F-4D97-AF65-F5344CB8AC3E}">
        <p14:creationId xmlns:p14="http://schemas.microsoft.com/office/powerpoint/2010/main" val="1139313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2052" name="Picture 4" descr="C:\Users\Graficzny\Desktop\Prezentacja1-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ctrTitle" hasCustomPrompt="1"/>
          </p:nvPr>
        </p:nvSpPr>
        <p:spPr>
          <a:xfrm>
            <a:off x="3913094" y="3114214"/>
            <a:ext cx="4159469" cy="360510"/>
          </a:xfrm>
        </p:spPr>
        <p:txBody>
          <a:bodyPr>
            <a:noAutofit/>
          </a:bodyPr>
          <a:lstStyle>
            <a:lvl1pPr algn="l">
              <a:defRPr sz="3600" b="1">
                <a:solidFill>
                  <a:srgbClr val="008E40"/>
                </a:solidFill>
              </a:defRPr>
            </a:lvl1pPr>
          </a:lstStyle>
          <a:p>
            <a:r>
              <a:rPr lang="pl-PL" dirty="0" smtClean="0"/>
              <a:t>TYTUŁ PREZENTACJI</a:t>
            </a:r>
            <a:endParaRPr lang="pl-PL" dirty="0"/>
          </a:p>
        </p:txBody>
      </p:sp>
      <p:sp>
        <p:nvSpPr>
          <p:cNvPr id="8" name="Tytuł 1"/>
          <p:cNvSpPr txBox="1">
            <a:spLocks/>
          </p:cNvSpPr>
          <p:nvPr userDrawn="1"/>
        </p:nvSpPr>
        <p:spPr>
          <a:xfrm>
            <a:off x="3913094" y="3550013"/>
            <a:ext cx="4159469" cy="466659"/>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pl-PL" sz="3600" b="0" dirty="0" smtClean="0">
                <a:solidFill>
                  <a:srgbClr val="008E40"/>
                </a:solidFill>
              </a:rPr>
              <a:t>podtytuł</a:t>
            </a:r>
            <a:endParaRPr lang="pl-PL" sz="3600" b="0" dirty="0">
              <a:solidFill>
                <a:srgbClr val="008E40"/>
              </a:solidFill>
            </a:endParaRPr>
          </a:p>
        </p:txBody>
      </p:sp>
      <p:cxnSp>
        <p:nvCxnSpPr>
          <p:cNvPr id="12" name="Łącznik prostoliniowy 11"/>
          <p:cNvCxnSpPr/>
          <p:nvPr userDrawn="1"/>
        </p:nvCxnSpPr>
        <p:spPr>
          <a:xfrm>
            <a:off x="3966884" y="2934466"/>
            <a:ext cx="4819760" cy="0"/>
          </a:xfrm>
          <a:prstGeom prst="line">
            <a:avLst/>
          </a:prstGeom>
          <a:ln w="19050">
            <a:solidFill>
              <a:srgbClr val="008E40"/>
            </a:solidFill>
          </a:ln>
        </p:spPr>
        <p:style>
          <a:lnRef idx="1">
            <a:schemeClr val="accent1"/>
          </a:lnRef>
          <a:fillRef idx="0">
            <a:schemeClr val="accent1"/>
          </a:fillRef>
          <a:effectRef idx="0">
            <a:schemeClr val="accent1"/>
          </a:effectRef>
          <a:fontRef idx="minor">
            <a:schemeClr val="tx1"/>
          </a:fontRef>
        </p:style>
      </p:cxnSp>
      <p:cxnSp>
        <p:nvCxnSpPr>
          <p:cNvPr id="14" name="Łącznik prostoliniowy 13"/>
          <p:cNvCxnSpPr/>
          <p:nvPr userDrawn="1"/>
        </p:nvCxnSpPr>
        <p:spPr>
          <a:xfrm>
            <a:off x="8400828" y="2355347"/>
            <a:ext cx="0" cy="506185"/>
          </a:xfrm>
          <a:prstGeom prst="line">
            <a:avLst/>
          </a:prstGeom>
          <a:ln w="19050">
            <a:solidFill>
              <a:srgbClr val="008E40"/>
            </a:solidFill>
          </a:ln>
        </p:spPr>
        <p:style>
          <a:lnRef idx="1">
            <a:schemeClr val="accent1"/>
          </a:lnRef>
          <a:fillRef idx="0">
            <a:schemeClr val="accent1"/>
          </a:fillRef>
          <a:effectRef idx="0">
            <a:schemeClr val="accent1"/>
          </a:effectRef>
          <a:fontRef idx="minor">
            <a:schemeClr val="tx1"/>
          </a:fontRef>
        </p:style>
      </p:cxnSp>
      <p:sp>
        <p:nvSpPr>
          <p:cNvPr id="16" name="Tytuł 1"/>
          <p:cNvSpPr txBox="1">
            <a:spLocks/>
          </p:cNvSpPr>
          <p:nvPr userDrawn="1"/>
        </p:nvSpPr>
        <p:spPr>
          <a:xfrm>
            <a:off x="5355516" y="2447232"/>
            <a:ext cx="3002280" cy="36051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pl-PL" sz="2000" b="0" dirty="0" smtClean="0">
                <a:solidFill>
                  <a:srgbClr val="008E40"/>
                </a:solidFill>
              </a:rPr>
              <a:t>AGENCJA RYNKU ROLNEGO</a:t>
            </a:r>
            <a:endParaRPr lang="pl-PL" sz="2000" b="0" dirty="0">
              <a:solidFill>
                <a:srgbClr val="008E40"/>
              </a:solidFill>
            </a:endParaRPr>
          </a:p>
        </p:txBody>
      </p:sp>
      <p:sp>
        <p:nvSpPr>
          <p:cNvPr id="17" name="Tytuł 1"/>
          <p:cNvSpPr txBox="1">
            <a:spLocks/>
          </p:cNvSpPr>
          <p:nvPr userDrawn="1"/>
        </p:nvSpPr>
        <p:spPr>
          <a:xfrm rot="16200000">
            <a:off x="8172553" y="2412336"/>
            <a:ext cx="838577" cy="36051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gn="ctr"/>
            <a:r>
              <a:rPr lang="pl-PL" sz="2000" b="0" dirty="0" smtClean="0">
                <a:solidFill>
                  <a:srgbClr val="008E40"/>
                </a:solidFill>
              </a:rPr>
              <a:t>2017</a:t>
            </a:r>
            <a:endParaRPr lang="pl-PL" sz="2000" b="0" dirty="0">
              <a:solidFill>
                <a:srgbClr val="008E40"/>
              </a:solidFill>
            </a:endParaRPr>
          </a:p>
        </p:txBody>
      </p:sp>
    </p:spTree>
    <p:extLst>
      <p:ext uri="{BB962C8B-B14F-4D97-AF65-F5344CB8AC3E}">
        <p14:creationId xmlns:p14="http://schemas.microsoft.com/office/powerpoint/2010/main" val="418752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D318C6E-B1B6-4590-9E54-3DBEC73229AF}" type="datetimeFigureOut">
              <a:rPr lang="pl-PL" smtClean="0"/>
              <a:t>2017-03-13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20C7187-FB7E-408C-9C47-843C5B21F0AD}" type="slidenum">
              <a:rPr lang="pl-PL" smtClean="0"/>
              <a:t>‹#›</a:t>
            </a:fld>
            <a:endParaRPr lang="pl-PL"/>
          </a:p>
        </p:txBody>
      </p:sp>
    </p:spTree>
    <p:extLst>
      <p:ext uri="{BB962C8B-B14F-4D97-AF65-F5344CB8AC3E}">
        <p14:creationId xmlns:p14="http://schemas.microsoft.com/office/powerpoint/2010/main" val="135649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D318C6E-B1B6-4590-9E54-3DBEC73229AF}" type="datetimeFigureOut">
              <a:rPr lang="pl-PL" smtClean="0"/>
              <a:t>2017-03-13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20C7187-FB7E-408C-9C47-843C5B21F0AD}" type="slidenum">
              <a:rPr lang="pl-PL" smtClean="0"/>
              <a:t>‹#›</a:t>
            </a:fld>
            <a:endParaRPr lang="pl-PL"/>
          </a:p>
        </p:txBody>
      </p:sp>
    </p:spTree>
    <p:extLst>
      <p:ext uri="{BB962C8B-B14F-4D97-AF65-F5344CB8AC3E}">
        <p14:creationId xmlns:p14="http://schemas.microsoft.com/office/powerpoint/2010/main" val="2558710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8719137-C604-4B8A-9278-BF7AB3B9DB59}" type="datetimeFigureOut">
              <a:rPr lang="pl-PL" smtClean="0"/>
              <a:t>2017-03-13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D8A8437-8B13-43F5-B09F-AC5423B119D5}" type="slidenum">
              <a:rPr lang="pl-PL" smtClean="0"/>
              <a:t>‹#›</a:t>
            </a:fld>
            <a:endParaRPr lang="pl-PL"/>
          </a:p>
        </p:txBody>
      </p:sp>
    </p:spTree>
    <p:extLst>
      <p:ext uri="{BB962C8B-B14F-4D97-AF65-F5344CB8AC3E}">
        <p14:creationId xmlns:p14="http://schemas.microsoft.com/office/powerpoint/2010/main" val="246021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8719137-C604-4B8A-9278-BF7AB3B9DB59}" type="datetimeFigureOut">
              <a:rPr lang="pl-PL" smtClean="0"/>
              <a:t>2017-03-13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D8A8437-8B13-43F5-B09F-AC5423B119D5}" type="slidenum">
              <a:rPr lang="pl-PL" smtClean="0"/>
              <a:t>‹#›</a:t>
            </a:fld>
            <a:endParaRPr lang="pl-PL"/>
          </a:p>
        </p:txBody>
      </p:sp>
    </p:spTree>
    <p:extLst>
      <p:ext uri="{BB962C8B-B14F-4D97-AF65-F5344CB8AC3E}">
        <p14:creationId xmlns:p14="http://schemas.microsoft.com/office/powerpoint/2010/main" val="245372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48719137-C604-4B8A-9278-BF7AB3B9DB59}" type="datetimeFigureOut">
              <a:rPr lang="pl-PL" smtClean="0"/>
              <a:t>2017-03-13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D8A8437-8B13-43F5-B09F-AC5423B119D5}" type="slidenum">
              <a:rPr lang="pl-PL" smtClean="0"/>
              <a:t>‹#›</a:t>
            </a:fld>
            <a:endParaRPr lang="pl-PL"/>
          </a:p>
        </p:txBody>
      </p:sp>
    </p:spTree>
    <p:extLst>
      <p:ext uri="{BB962C8B-B14F-4D97-AF65-F5344CB8AC3E}">
        <p14:creationId xmlns:p14="http://schemas.microsoft.com/office/powerpoint/2010/main" val="289268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48719137-C604-4B8A-9278-BF7AB3B9DB59}" type="datetimeFigureOut">
              <a:rPr lang="pl-PL" smtClean="0"/>
              <a:t>2017-03-13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D8A8437-8B13-43F5-B09F-AC5423B119D5}" type="slidenum">
              <a:rPr lang="pl-PL" smtClean="0"/>
              <a:t>‹#›</a:t>
            </a:fld>
            <a:endParaRPr lang="pl-PL"/>
          </a:p>
        </p:txBody>
      </p:sp>
    </p:spTree>
    <p:extLst>
      <p:ext uri="{BB962C8B-B14F-4D97-AF65-F5344CB8AC3E}">
        <p14:creationId xmlns:p14="http://schemas.microsoft.com/office/powerpoint/2010/main" val="2220453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8719137-C604-4B8A-9278-BF7AB3B9DB59}" type="datetimeFigureOut">
              <a:rPr lang="pl-PL" smtClean="0"/>
              <a:t>2017-03-13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D8A8437-8B13-43F5-B09F-AC5423B119D5}" type="slidenum">
              <a:rPr lang="pl-PL" smtClean="0"/>
              <a:t>‹#›</a:t>
            </a:fld>
            <a:endParaRPr lang="pl-PL"/>
          </a:p>
        </p:txBody>
      </p:sp>
    </p:spTree>
    <p:extLst>
      <p:ext uri="{BB962C8B-B14F-4D97-AF65-F5344CB8AC3E}">
        <p14:creationId xmlns:p14="http://schemas.microsoft.com/office/powerpoint/2010/main" val="3104623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48719137-C604-4B8A-9278-BF7AB3B9DB59}" type="datetimeFigureOut">
              <a:rPr lang="pl-PL" smtClean="0"/>
              <a:t>2017-03-13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D8A8437-8B13-43F5-B09F-AC5423B119D5}" type="slidenum">
              <a:rPr lang="pl-PL" smtClean="0"/>
              <a:t>‹#›</a:t>
            </a:fld>
            <a:endParaRPr lang="pl-PL"/>
          </a:p>
        </p:txBody>
      </p:sp>
    </p:spTree>
    <p:extLst>
      <p:ext uri="{BB962C8B-B14F-4D97-AF65-F5344CB8AC3E}">
        <p14:creationId xmlns:p14="http://schemas.microsoft.com/office/powerpoint/2010/main" val="1967506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8719137-C604-4B8A-9278-BF7AB3B9DB59}" type="datetimeFigureOut">
              <a:rPr lang="pl-PL" smtClean="0"/>
              <a:t>2017-03-13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D8A8437-8B13-43F5-B09F-AC5423B119D5}" type="slidenum">
              <a:rPr lang="pl-PL" smtClean="0"/>
              <a:t>‹#›</a:t>
            </a:fld>
            <a:endParaRPr lang="pl-PL"/>
          </a:p>
        </p:txBody>
      </p:sp>
    </p:spTree>
    <p:extLst>
      <p:ext uri="{BB962C8B-B14F-4D97-AF65-F5344CB8AC3E}">
        <p14:creationId xmlns:p14="http://schemas.microsoft.com/office/powerpoint/2010/main" val="88277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8719137-C604-4B8A-9278-BF7AB3B9DB59}" type="datetimeFigureOut">
              <a:rPr lang="pl-PL" smtClean="0"/>
              <a:t>2017-03-13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D8A8437-8B13-43F5-B09F-AC5423B119D5}" type="slidenum">
              <a:rPr lang="pl-PL" smtClean="0"/>
              <a:t>‹#›</a:t>
            </a:fld>
            <a:endParaRPr lang="pl-PL"/>
          </a:p>
        </p:txBody>
      </p:sp>
    </p:spTree>
    <p:extLst>
      <p:ext uri="{BB962C8B-B14F-4D97-AF65-F5344CB8AC3E}">
        <p14:creationId xmlns:p14="http://schemas.microsoft.com/office/powerpoint/2010/main" val="406216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1839558" y="371457"/>
            <a:ext cx="6847242" cy="1143000"/>
          </a:xfrm>
        </p:spPr>
        <p:txBody>
          <a:bodyPr/>
          <a:lstStyle>
            <a:lvl1pPr algn="l">
              <a:defRPr sz="3200" b="1">
                <a:solidFill>
                  <a:srgbClr val="009242"/>
                </a:solidFill>
              </a:defRPr>
            </a:lvl1pPr>
          </a:lstStyle>
          <a:p>
            <a:r>
              <a:rPr lang="pl-PL" dirty="0" smtClean="0"/>
              <a:t>AGENCJA RYNKU ROLNEGO</a:t>
            </a:r>
            <a:br>
              <a:rPr lang="pl-PL" dirty="0" smtClean="0"/>
            </a:br>
            <a:r>
              <a:rPr lang="pl-PL" dirty="0" smtClean="0"/>
              <a:t>jako agencja płatnicza</a:t>
            </a:r>
            <a:endParaRPr lang="pl-PL" dirty="0"/>
          </a:p>
        </p:txBody>
      </p:sp>
      <p:sp>
        <p:nvSpPr>
          <p:cNvPr id="3" name="Symbol zastępczy zawartości 2"/>
          <p:cNvSpPr>
            <a:spLocks noGrp="1"/>
          </p:cNvSpPr>
          <p:nvPr>
            <p:ph idx="1" hasCustomPrompt="1"/>
          </p:nvPr>
        </p:nvSpPr>
        <p:spPr>
          <a:xfrm>
            <a:off x="457200" y="2148864"/>
            <a:ext cx="8229600" cy="3066264"/>
          </a:xfrm>
        </p:spPr>
        <p:txBody>
          <a:bodyPr>
            <a:noAutofit/>
          </a:bodyPr>
          <a:lstStyle>
            <a:lvl1pPr marL="457200" indent="-457200">
              <a:buFont typeface="Wingdings" pitchFamily="2" charset="2"/>
              <a:buChar char="§"/>
              <a:defRPr sz="2800"/>
            </a:lvl1pPr>
          </a:lstStyle>
          <a:p>
            <a:pPr lvl="0"/>
            <a:r>
              <a:rPr lang="pl-PL" dirty="0" smtClean="0"/>
              <a:t>wypłaca środki finansowe uczestnikom   poszczególnych mechanizmów WPR i krajowych</a:t>
            </a:r>
          </a:p>
          <a:p>
            <a:pPr lvl="0"/>
            <a:endParaRPr lang="pl-PL" dirty="0" smtClean="0"/>
          </a:p>
          <a:p>
            <a:pPr lvl="0"/>
            <a:r>
              <a:rPr lang="pl-PL" dirty="0" smtClean="0"/>
              <a:t>wydaje indywidualne rozstrzygnięcia skierowane do beneficjentów mechanizmów administrowanych przez ARR</a:t>
            </a:r>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037394"/>
            <a:ext cx="1575995" cy="64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Łącznik prostoliniowy 8"/>
          <p:cNvCxnSpPr/>
          <p:nvPr userDrawn="1"/>
        </p:nvCxnSpPr>
        <p:spPr>
          <a:xfrm>
            <a:off x="1600201" y="1503699"/>
            <a:ext cx="7086599"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Prostokąt 10"/>
          <p:cNvSpPr/>
          <p:nvPr userDrawn="1"/>
        </p:nvSpPr>
        <p:spPr>
          <a:xfrm>
            <a:off x="457200" y="360699"/>
            <a:ext cx="1143001" cy="1143000"/>
          </a:xfrm>
          <a:prstGeom prst="rect">
            <a:avLst/>
          </a:prstGeom>
          <a:solidFill>
            <a:srgbClr val="00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27881"/>
          <a:stretch/>
        </p:blipFill>
        <p:spPr bwMode="auto">
          <a:xfrm>
            <a:off x="2523451" y="5887683"/>
            <a:ext cx="6620549" cy="98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801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8719137-C604-4B8A-9278-BF7AB3B9DB59}" type="datetimeFigureOut">
              <a:rPr lang="pl-PL" smtClean="0"/>
              <a:t>2017-03-13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D8A8437-8B13-43F5-B09F-AC5423B119D5}" type="slidenum">
              <a:rPr lang="pl-PL" smtClean="0"/>
              <a:t>‹#›</a:t>
            </a:fld>
            <a:endParaRPr lang="pl-PL"/>
          </a:p>
        </p:txBody>
      </p:sp>
    </p:spTree>
    <p:extLst>
      <p:ext uri="{BB962C8B-B14F-4D97-AF65-F5344CB8AC3E}">
        <p14:creationId xmlns:p14="http://schemas.microsoft.com/office/powerpoint/2010/main" val="226278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8719137-C604-4B8A-9278-BF7AB3B9DB59}" type="datetimeFigureOut">
              <a:rPr lang="pl-PL" smtClean="0"/>
              <a:t>2017-03-13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D8A8437-8B13-43F5-B09F-AC5423B119D5}" type="slidenum">
              <a:rPr lang="pl-PL" smtClean="0"/>
              <a:t>‹#›</a:t>
            </a:fld>
            <a:endParaRPr lang="pl-PL"/>
          </a:p>
        </p:txBody>
      </p:sp>
    </p:spTree>
    <p:extLst>
      <p:ext uri="{BB962C8B-B14F-4D97-AF65-F5344CB8AC3E}">
        <p14:creationId xmlns:p14="http://schemas.microsoft.com/office/powerpoint/2010/main" val="179513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8719137-C604-4B8A-9278-BF7AB3B9DB59}" type="datetimeFigureOut">
              <a:rPr lang="pl-PL" smtClean="0"/>
              <a:t>2017-03-13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D8A8437-8B13-43F5-B09F-AC5423B119D5}" type="slidenum">
              <a:rPr lang="pl-PL" smtClean="0"/>
              <a:t>‹#›</a:t>
            </a:fld>
            <a:endParaRPr lang="pl-PL"/>
          </a:p>
        </p:txBody>
      </p:sp>
    </p:spTree>
    <p:extLst>
      <p:ext uri="{BB962C8B-B14F-4D97-AF65-F5344CB8AC3E}">
        <p14:creationId xmlns:p14="http://schemas.microsoft.com/office/powerpoint/2010/main" val="83990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pic>
        <p:nvPicPr>
          <p:cNvPr id="4098" name="Picture 2" descr="C:\Users\Graficzny\Desktop\Prezentacja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20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4D318C6E-B1B6-4590-9E54-3DBEC73229AF}" type="datetimeFigureOut">
              <a:rPr lang="pl-PL" smtClean="0"/>
              <a:t>2017-03-13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20C7187-FB7E-408C-9C47-843C5B21F0AD}" type="slidenum">
              <a:rPr lang="pl-PL" smtClean="0"/>
              <a:t>‹#›</a:t>
            </a:fld>
            <a:endParaRPr lang="pl-PL"/>
          </a:p>
        </p:txBody>
      </p:sp>
    </p:spTree>
    <p:extLst>
      <p:ext uri="{BB962C8B-B14F-4D97-AF65-F5344CB8AC3E}">
        <p14:creationId xmlns:p14="http://schemas.microsoft.com/office/powerpoint/2010/main" val="412468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D318C6E-B1B6-4590-9E54-3DBEC73229AF}" type="datetimeFigureOut">
              <a:rPr lang="pl-PL" smtClean="0"/>
              <a:t>2017-03-13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20C7187-FB7E-408C-9C47-843C5B21F0AD}" type="slidenum">
              <a:rPr lang="pl-PL" smtClean="0"/>
              <a:t>‹#›</a:t>
            </a:fld>
            <a:endParaRPr lang="pl-PL"/>
          </a:p>
        </p:txBody>
      </p:sp>
    </p:spTree>
    <p:extLst>
      <p:ext uri="{BB962C8B-B14F-4D97-AF65-F5344CB8AC3E}">
        <p14:creationId xmlns:p14="http://schemas.microsoft.com/office/powerpoint/2010/main" val="387146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4D318C6E-B1B6-4590-9E54-3DBEC73229AF}" type="datetimeFigureOut">
              <a:rPr lang="pl-PL" smtClean="0"/>
              <a:t>2017-03-13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20C7187-FB7E-408C-9C47-843C5B21F0AD}" type="slidenum">
              <a:rPr lang="pl-PL" smtClean="0"/>
              <a:t>‹#›</a:t>
            </a:fld>
            <a:endParaRPr lang="pl-PL"/>
          </a:p>
        </p:txBody>
      </p:sp>
    </p:spTree>
    <p:extLst>
      <p:ext uri="{BB962C8B-B14F-4D97-AF65-F5344CB8AC3E}">
        <p14:creationId xmlns:p14="http://schemas.microsoft.com/office/powerpoint/2010/main" val="983003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D318C6E-B1B6-4590-9E54-3DBEC73229AF}" type="datetimeFigureOut">
              <a:rPr lang="pl-PL" smtClean="0"/>
              <a:t>2017-03-13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20C7187-FB7E-408C-9C47-843C5B21F0AD}" type="slidenum">
              <a:rPr lang="pl-PL" smtClean="0"/>
              <a:t>‹#›</a:t>
            </a:fld>
            <a:endParaRPr lang="pl-PL"/>
          </a:p>
        </p:txBody>
      </p:sp>
    </p:spTree>
    <p:extLst>
      <p:ext uri="{BB962C8B-B14F-4D97-AF65-F5344CB8AC3E}">
        <p14:creationId xmlns:p14="http://schemas.microsoft.com/office/powerpoint/2010/main" val="2898439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D318C6E-B1B6-4590-9E54-3DBEC73229AF}" type="datetimeFigureOut">
              <a:rPr lang="pl-PL" smtClean="0"/>
              <a:t>2017-03-13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20C7187-FB7E-408C-9C47-843C5B21F0AD}" type="slidenum">
              <a:rPr lang="pl-PL" smtClean="0"/>
              <a:t>‹#›</a:t>
            </a:fld>
            <a:endParaRPr lang="pl-PL"/>
          </a:p>
        </p:txBody>
      </p:sp>
    </p:spTree>
    <p:extLst>
      <p:ext uri="{BB962C8B-B14F-4D97-AF65-F5344CB8AC3E}">
        <p14:creationId xmlns:p14="http://schemas.microsoft.com/office/powerpoint/2010/main" val="284035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D318C6E-B1B6-4590-9E54-3DBEC73229AF}" type="datetimeFigureOut">
              <a:rPr lang="pl-PL" smtClean="0"/>
              <a:t>2017-03-13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20C7187-FB7E-408C-9C47-843C5B21F0AD}" type="slidenum">
              <a:rPr lang="pl-PL" smtClean="0"/>
              <a:t>‹#›</a:t>
            </a:fld>
            <a:endParaRPr lang="pl-PL"/>
          </a:p>
        </p:txBody>
      </p:sp>
    </p:spTree>
    <p:extLst>
      <p:ext uri="{BB962C8B-B14F-4D97-AF65-F5344CB8AC3E}">
        <p14:creationId xmlns:p14="http://schemas.microsoft.com/office/powerpoint/2010/main" val="261505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18C6E-B1B6-4590-9E54-3DBEC73229AF}" type="datetimeFigureOut">
              <a:rPr lang="pl-PL" smtClean="0"/>
              <a:t>2017-03-13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C7187-FB7E-408C-9C47-843C5B21F0AD}" type="slidenum">
              <a:rPr lang="pl-PL" smtClean="0"/>
              <a:t>‹#›</a:t>
            </a:fld>
            <a:endParaRPr lang="pl-PL"/>
          </a:p>
        </p:txBody>
      </p:sp>
    </p:spTree>
    <p:extLst>
      <p:ext uri="{BB962C8B-B14F-4D97-AF65-F5344CB8AC3E}">
        <p14:creationId xmlns:p14="http://schemas.microsoft.com/office/powerpoint/2010/main" val="1559170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19137-C604-4B8A-9278-BF7AB3B9DB59}" type="datetimeFigureOut">
              <a:rPr lang="pl-PL" smtClean="0"/>
              <a:t>2017-03-13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A8437-8B13-43F5-B09F-AC5423B119D5}" type="slidenum">
              <a:rPr lang="pl-PL" smtClean="0"/>
              <a:t>‹#›</a:t>
            </a:fld>
            <a:endParaRPr lang="pl-PL"/>
          </a:p>
        </p:txBody>
      </p:sp>
    </p:spTree>
    <p:extLst>
      <p:ext uri="{BB962C8B-B14F-4D97-AF65-F5344CB8AC3E}">
        <p14:creationId xmlns:p14="http://schemas.microsoft.com/office/powerpoint/2010/main" val="2808769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8.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8.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8.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8.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ctrTitle"/>
          </p:nvPr>
        </p:nvSpPr>
        <p:spPr/>
        <p:txBody>
          <a:bodyPr/>
          <a:lstStyle/>
          <a:p>
            <a:r>
              <a:rPr lang="pl-PL" dirty="0" smtClean="0"/>
              <a:t>BIURO INTERWENCJI</a:t>
            </a:r>
            <a:endParaRPr lang="pl-PL" dirty="0"/>
          </a:p>
        </p:txBody>
      </p:sp>
      <p:sp>
        <p:nvSpPr>
          <p:cNvPr id="6" name="pole tekstowe 5"/>
          <p:cNvSpPr txBox="1"/>
          <p:nvPr/>
        </p:nvSpPr>
        <p:spPr>
          <a:xfrm>
            <a:off x="3640346" y="3559381"/>
            <a:ext cx="4913757" cy="1569660"/>
          </a:xfrm>
          <a:prstGeom prst="rect">
            <a:avLst/>
          </a:prstGeom>
          <a:solidFill>
            <a:schemeClr val="bg1"/>
          </a:solidFill>
        </p:spPr>
        <p:txBody>
          <a:bodyPr wrap="square" rtlCol="0">
            <a:spAutoFit/>
          </a:bodyPr>
          <a:lstStyle/>
          <a:p>
            <a:r>
              <a:rPr lang="pl-PL" sz="2400" b="1" dirty="0" smtClean="0">
                <a:solidFill>
                  <a:srgbClr val="FF0000"/>
                </a:solidFill>
                <a:effectLst>
                  <a:outerShdw blurRad="38100" dist="38100" dir="2700000" algn="tl">
                    <a:srgbClr val="000000">
                      <a:alpha val="43137"/>
                    </a:srgbClr>
                  </a:outerShdw>
                </a:effectLst>
                <a:latin typeface="+mj-lt"/>
              </a:rPr>
              <a:t>Ogóle zasady uczestnictwa w mechanizmach </a:t>
            </a:r>
            <a:r>
              <a:rPr lang="pl-PL" sz="2400" b="1" dirty="0" smtClean="0">
                <a:solidFill>
                  <a:srgbClr val="FF0000"/>
                </a:solidFill>
                <a:effectLst>
                  <a:outerShdw blurRad="38100" dist="38100" dir="2700000" algn="tl">
                    <a:srgbClr val="000000">
                      <a:alpha val="43137"/>
                    </a:srgbClr>
                  </a:outerShdw>
                </a:effectLst>
                <a:latin typeface="+mj-lt"/>
              </a:rPr>
              <a:t>– szczegółowe </a:t>
            </a:r>
            <a:r>
              <a:rPr lang="pl-PL" sz="2400" b="1" dirty="0" smtClean="0">
                <a:solidFill>
                  <a:srgbClr val="FF0000"/>
                </a:solidFill>
                <a:effectLst>
                  <a:outerShdw blurRad="38100" dist="38100" dir="2700000" algn="tl">
                    <a:srgbClr val="000000">
                      <a:alpha val="43137"/>
                    </a:srgbClr>
                  </a:outerShdw>
                </a:effectLst>
                <a:latin typeface="+mj-lt"/>
              </a:rPr>
              <a:t>informacje dostępne w Warunkach uczestnictwa w mechanizmie.</a:t>
            </a:r>
          </a:p>
        </p:txBody>
      </p:sp>
    </p:spTree>
    <p:extLst>
      <p:ext uri="{BB962C8B-B14F-4D97-AF65-F5344CB8AC3E}">
        <p14:creationId xmlns:p14="http://schemas.microsoft.com/office/powerpoint/2010/main" val="3097004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Pomoc w formie refundacji kosztów zakupu trzody hodowlanej – PRS</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923874870"/>
              </p:ext>
            </p:extLst>
          </p:nvPr>
        </p:nvGraphicFramePr>
        <p:xfrm>
          <a:off x="250166" y="1639019"/>
          <a:ext cx="8436634" cy="4209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az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11" y="163901"/>
            <a:ext cx="1820247" cy="1428193"/>
          </a:xfrm>
          <a:prstGeom prst="rect">
            <a:avLst/>
          </a:prstGeom>
          <a:ln>
            <a:noFill/>
          </a:ln>
          <a:effectLst>
            <a:softEdge rad="112500"/>
          </a:effectLst>
        </p:spPr>
      </p:pic>
    </p:spTree>
    <p:extLst>
      <p:ext uri="{BB962C8B-B14F-4D97-AF65-F5344CB8AC3E}">
        <p14:creationId xmlns:p14="http://schemas.microsoft.com/office/powerpoint/2010/main" val="3241148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Ograniczania przyznania pomocy- </a:t>
            </a:r>
            <a:r>
              <a:rPr lang="pl-PL" dirty="0" smtClean="0"/>
              <a:t>PRS</a:t>
            </a:r>
            <a:endParaRPr lang="pl-PL" dirty="0"/>
          </a:p>
        </p:txBody>
      </p:sp>
      <p:graphicFrame>
        <p:nvGraphicFramePr>
          <p:cNvPr id="7" name="Symbol zastępczy zawartości 3"/>
          <p:cNvGraphicFramePr>
            <a:graphicFrameLocks noGrp="1"/>
          </p:cNvGraphicFramePr>
          <p:nvPr>
            <p:ph idx="1"/>
            <p:extLst>
              <p:ext uri="{D42A27DB-BD31-4B8C-83A1-F6EECF244321}">
                <p14:modId xmlns:p14="http://schemas.microsoft.com/office/powerpoint/2010/main" val="331891308"/>
              </p:ext>
            </p:extLst>
          </p:nvPr>
        </p:nvGraphicFramePr>
        <p:xfrm>
          <a:off x="336430" y="1419568"/>
          <a:ext cx="8617789" cy="4455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az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11" y="163901"/>
            <a:ext cx="1820247" cy="1428193"/>
          </a:xfrm>
          <a:prstGeom prst="rect">
            <a:avLst/>
          </a:prstGeom>
          <a:ln>
            <a:noFill/>
          </a:ln>
          <a:effectLst>
            <a:softEdge rad="112500"/>
          </a:effectLst>
        </p:spPr>
      </p:pic>
    </p:spTree>
    <p:extLst>
      <p:ext uri="{BB962C8B-B14F-4D97-AF65-F5344CB8AC3E}">
        <p14:creationId xmlns:p14="http://schemas.microsoft.com/office/powerpoint/2010/main" val="573320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39558" y="215660"/>
            <a:ext cx="6847242" cy="1298797"/>
          </a:xfrm>
        </p:spPr>
        <p:txBody>
          <a:bodyPr>
            <a:noAutofit/>
          </a:bodyPr>
          <a:lstStyle/>
          <a:p>
            <a:r>
              <a:rPr lang="pl-PL" sz="2400" dirty="0"/>
              <a:t>Wniosek o udzielenie w formie refundacji kosztów zakupu loszek hodowlanych lub knurów hodowlanych  </a:t>
            </a:r>
            <a:r>
              <a:rPr lang="pl-PL" sz="2400" dirty="0" smtClean="0"/>
              <a:t>-PRS</a:t>
            </a:r>
            <a:endParaRPr lang="pl-PL" sz="2400" dirty="0"/>
          </a:p>
        </p:txBody>
      </p:sp>
      <p:graphicFrame>
        <p:nvGraphicFramePr>
          <p:cNvPr id="3" name="Diagram 2"/>
          <p:cNvGraphicFramePr/>
          <p:nvPr>
            <p:extLst>
              <p:ext uri="{D42A27DB-BD31-4B8C-83A1-F6EECF244321}">
                <p14:modId xmlns:p14="http://schemas.microsoft.com/office/powerpoint/2010/main" val="4221687966"/>
              </p:ext>
            </p:extLst>
          </p:nvPr>
        </p:nvGraphicFramePr>
        <p:xfrm>
          <a:off x="508959" y="1431984"/>
          <a:ext cx="8289984" cy="4339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az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11" y="163901"/>
            <a:ext cx="1820247" cy="1428193"/>
          </a:xfrm>
          <a:prstGeom prst="rect">
            <a:avLst/>
          </a:prstGeom>
          <a:ln>
            <a:noFill/>
          </a:ln>
          <a:effectLst>
            <a:softEdge rad="112500"/>
          </a:effectLst>
        </p:spPr>
      </p:pic>
    </p:spTree>
    <p:extLst>
      <p:ext uri="{BB962C8B-B14F-4D97-AF65-F5344CB8AC3E}">
        <p14:creationId xmlns:p14="http://schemas.microsoft.com/office/powerpoint/2010/main" val="2434782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39558" y="215660"/>
            <a:ext cx="6847242" cy="1298797"/>
          </a:xfrm>
        </p:spPr>
        <p:txBody>
          <a:bodyPr>
            <a:noAutofit/>
          </a:bodyPr>
          <a:lstStyle/>
          <a:p>
            <a:r>
              <a:rPr lang="pl-PL" sz="2400" dirty="0"/>
              <a:t>Wniosek o płatność z tytułu refundacji kosztów zakupu </a:t>
            </a:r>
            <a:r>
              <a:rPr lang="pl-PL" sz="2400" dirty="0" smtClean="0"/>
              <a:t>loszek </a:t>
            </a:r>
            <a:r>
              <a:rPr lang="pl-PL" sz="2400" dirty="0"/>
              <a:t>hodowlanych lub knurów </a:t>
            </a:r>
            <a:r>
              <a:rPr lang="pl-PL" sz="2400" dirty="0" smtClean="0"/>
              <a:t>hodowlanych -PRS</a:t>
            </a:r>
            <a:endParaRPr lang="pl-PL" sz="2400" dirty="0"/>
          </a:p>
        </p:txBody>
      </p:sp>
      <p:graphicFrame>
        <p:nvGraphicFramePr>
          <p:cNvPr id="3" name="Diagram 2"/>
          <p:cNvGraphicFramePr/>
          <p:nvPr>
            <p:extLst>
              <p:ext uri="{D42A27DB-BD31-4B8C-83A1-F6EECF244321}">
                <p14:modId xmlns:p14="http://schemas.microsoft.com/office/powerpoint/2010/main" val="2970719782"/>
              </p:ext>
            </p:extLst>
          </p:nvPr>
        </p:nvGraphicFramePr>
        <p:xfrm>
          <a:off x="-1544128" y="1536544"/>
          <a:ext cx="8574656" cy="4472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ostokąt zaokrąglony 4"/>
          <p:cNvSpPr/>
          <p:nvPr/>
        </p:nvSpPr>
        <p:spPr>
          <a:xfrm>
            <a:off x="6719977" y="3058063"/>
            <a:ext cx="2053087" cy="1268083"/>
          </a:xfrm>
          <a:prstGeom prst="roundRect">
            <a:avLst/>
          </a:prstGeom>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l-PL"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pole tekstowe 5"/>
          <p:cNvSpPr txBox="1"/>
          <p:nvPr/>
        </p:nvSpPr>
        <p:spPr>
          <a:xfrm>
            <a:off x="6892506" y="3183147"/>
            <a:ext cx="1682151" cy="1446550"/>
          </a:xfrm>
          <a:prstGeom prst="rect">
            <a:avLst/>
          </a:prstGeom>
          <a:noFill/>
        </p:spPr>
        <p:txBody>
          <a:bodyPr wrap="square" rtlCol="0">
            <a:spAutoFit/>
          </a:bodyPr>
          <a:lstStyle/>
          <a:p>
            <a:pPr lvl="0"/>
            <a:r>
              <a:rPr lang="pl-PL" sz="1400" dirty="0"/>
              <a:t>Producent </a:t>
            </a:r>
            <a:r>
              <a:rPr lang="pl-PL" sz="1400" dirty="0" smtClean="0"/>
              <a:t>świń, może </a:t>
            </a:r>
            <a:r>
              <a:rPr lang="pl-PL" sz="1400" dirty="0"/>
              <a:t>złożyć więcej niż jeden, ale nie więcej niż trzy wnioski o płatność.</a:t>
            </a:r>
          </a:p>
          <a:p>
            <a:endParaRPr lang="pl-PL" dirty="0"/>
          </a:p>
        </p:txBody>
      </p:sp>
      <p:sp>
        <p:nvSpPr>
          <p:cNvPr id="7" name="Strzałka w prawo 6"/>
          <p:cNvSpPr/>
          <p:nvPr/>
        </p:nvSpPr>
        <p:spPr>
          <a:xfrm>
            <a:off x="5434642" y="3459192"/>
            <a:ext cx="1069675" cy="447230"/>
          </a:xfrm>
          <a:prstGeom prst="rightArrow">
            <a:avLst/>
          </a:prstGeom>
          <a:ln>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pic>
        <p:nvPicPr>
          <p:cNvPr id="8" name="Obraz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11" y="163901"/>
            <a:ext cx="1820247" cy="1428193"/>
          </a:xfrm>
          <a:prstGeom prst="rect">
            <a:avLst/>
          </a:prstGeom>
          <a:ln>
            <a:noFill/>
          </a:ln>
          <a:effectLst>
            <a:softEdge rad="112500"/>
          </a:effectLst>
        </p:spPr>
      </p:pic>
    </p:spTree>
    <p:extLst>
      <p:ext uri="{BB962C8B-B14F-4D97-AF65-F5344CB8AC3E}">
        <p14:creationId xmlns:p14="http://schemas.microsoft.com/office/powerpoint/2010/main" val="817204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Wyliczenie i wypłata pomocy - </a:t>
            </a:r>
            <a:r>
              <a:rPr lang="pl-PL" dirty="0" smtClean="0"/>
              <a:t>PRS</a:t>
            </a:r>
            <a:endParaRPr lang="pl-PL" dirty="0"/>
          </a:p>
        </p:txBody>
      </p:sp>
      <p:sp>
        <p:nvSpPr>
          <p:cNvPr id="3" name="Symbol zastępczy zawartości 2"/>
          <p:cNvSpPr>
            <a:spLocks noGrp="1"/>
          </p:cNvSpPr>
          <p:nvPr>
            <p:ph idx="1"/>
          </p:nvPr>
        </p:nvSpPr>
        <p:spPr>
          <a:xfrm>
            <a:off x="491705" y="1536544"/>
            <a:ext cx="8358997" cy="4118592"/>
          </a:xfrm>
        </p:spPr>
        <p:txBody>
          <a:bodyPr/>
          <a:lstStyle/>
          <a:p>
            <a:pPr marL="228600" indent="0">
              <a:buNone/>
            </a:pPr>
            <a:r>
              <a:rPr lang="pl-PL" sz="2000" b="1" dirty="0">
                <a:solidFill>
                  <a:srgbClr val="002060"/>
                </a:solidFill>
              </a:rPr>
              <a:t>Kwota </a:t>
            </a:r>
            <a:r>
              <a:rPr lang="pl-PL" sz="2000" b="1" dirty="0" smtClean="0">
                <a:solidFill>
                  <a:srgbClr val="002060"/>
                </a:solidFill>
              </a:rPr>
              <a:t>pomocy nie </a:t>
            </a:r>
            <a:r>
              <a:rPr lang="pl-PL" sz="2000" b="1" dirty="0">
                <a:solidFill>
                  <a:srgbClr val="002060"/>
                </a:solidFill>
              </a:rPr>
              <a:t>może być wyższa niż:</a:t>
            </a:r>
          </a:p>
          <a:p>
            <a:pPr lvl="0">
              <a:buFont typeface="Wingdings" panose="05000000000000000000" pitchFamily="2" charset="2"/>
              <a:buChar char="v"/>
            </a:pPr>
            <a:r>
              <a:rPr lang="pl-PL" sz="1800" dirty="0"/>
              <a:t>cena netto zakupu zwierzęcia wskazana na </a:t>
            </a:r>
            <a:r>
              <a:rPr lang="pl-PL" sz="1800" b="1" dirty="0">
                <a:solidFill>
                  <a:srgbClr val="C00000"/>
                </a:solidFill>
              </a:rPr>
              <a:t>fakturze albo fakturze VAT RR</a:t>
            </a:r>
            <a:r>
              <a:rPr lang="pl-PL" sz="1800" dirty="0"/>
              <a:t>, albo</a:t>
            </a:r>
          </a:p>
          <a:p>
            <a:pPr lvl="0">
              <a:buFont typeface="Wingdings" panose="05000000000000000000" pitchFamily="2" charset="2"/>
              <a:buChar char="v"/>
            </a:pPr>
            <a:r>
              <a:rPr lang="pl-PL" sz="1800" dirty="0"/>
              <a:t>cena zakupu zwierzęcia </a:t>
            </a:r>
            <a:r>
              <a:rPr lang="pl-PL" sz="1800" b="1" dirty="0">
                <a:solidFill>
                  <a:srgbClr val="0000FF"/>
                </a:solidFill>
              </a:rPr>
              <a:t>wskazana na fakturze, rachunku lub w umowie sprzedaży </a:t>
            </a:r>
            <a:r>
              <a:rPr lang="pl-PL" sz="1800" dirty="0"/>
              <a:t>potwierdzającej jego zakup – w przypadku  dokonywania sprzedaży między rolnikami ryczałtowymi, o których mowa w ustawie z dnia 11 marca 2004 r. o podatku od towarów i usług ,</a:t>
            </a:r>
            <a:endParaRPr lang="pl-PL" sz="1800" dirty="0" smtClean="0"/>
          </a:p>
          <a:p>
            <a:pPr marL="285750" lvl="1" indent="0">
              <a:buNone/>
            </a:pPr>
            <a:r>
              <a:rPr lang="pl-PL" sz="1600" b="1" dirty="0" smtClean="0">
                <a:solidFill>
                  <a:srgbClr val="002060"/>
                </a:solidFill>
              </a:rPr>
              <a:t>W </a:t>
            </a:r>
            <a:r>
              <a:rPr lang="pl-PL" sz="1600" b="1" dirty="0">
                <a:solidFill>
                  <a:srgbClr val="002060"/>
                </a:solidFill>
              </a:rPr>
              <a:t>przypadku, gdy cena zakupu loszki hodowlanej lub knura </a:t>
            </a:r>
            <a:r>
              <a:rPr lang="pl-PL" sz="1600" b="1" dirty="0" smtClean="0">
                <a:solidFill>
                  <a:srgbClr val="002060"/>
                </a:solidFill>
              </a:rPr>
              <a:t>hodowlanego nie </a:t>
            </a:r>
            <a:r>
              <a:rPr lang="pl-PL" sz="1600" b="1" dirty="0">
                <a:solidFill>
                  <a:srgbClr val="002060"/>
                </a:solidFill>
              </a:rPr>
              <a:t>jest wyrażona w złotych, cenę zakupu tych zwierząt na złote przelicza się według:</a:t>
            </a:r>
          </a:p>
          <a:p>
            <a:pPr lvl="0">
              <a:buFont typeface="Wingdings" panose="05000000000000000000" pitchFamily="2" charset="2"/>
              <a:buChar char="v"/>
            </a:pPr>
            <a:r>
              <a:rPr lang="pl-PL" sz="1800" b="1" dirty="0">
                <a:solidFill>
                  <a:srgbClr val="C00000"/>
                </a:solidFill>
              </a:rPr>
              <a:t>średniego kursu </a:t>
            </a:r>
            <a:r>
              <a:rPr lang="pl-PL" sz="1800" dirty="0"/>
              <a:t>wymiany walut EBC opublikowanego w Dzienniku Urzędowym Unii Europejskiej w dniu sporządzenia dokumentu potwierdzającego zakup  tych </a:t>
            </a:r>
            <a:r>
              <a:rPr lang="pl-PL" sz="1800" dirty="0" smtClean="0"/>
              <a:t>zwierząt,</a:t>
            </a:r>
            <a:endParaRPr lang="pl-PL" sz="1800" dirty="0"/>
          </a:p>
          <a:p>
            <a:pPr lvl="0">
              <a:buFont typeface="Wingdings" panose="05000000000000000000" pitchFamily="2" charset="2"/>
              <a:buChar char="v"/>
            </a:pPr>
            <a:r>
              <a:rPr lang="pl-PL" sz="1800" b="1" dirty="0">
                <a:solidFill>
                  <a:srgbClr val="0000FF"/>
                </a:solidFill>
              </a:rPr>
              <a:t>ostatniego średniego kursu </a:t>
            </a:r>
            <a:r>
              <a:rPr lang="pl-PL" sz="1800" dirty="0"/>
              <a:t>wymiany walut EBC opublikowanego w Dzienniku Urzędowym Unii Europejskiej przed dniem sporządzenia dokumentu potwierdzającego zakup tych zwierząt – w przypadku gdy w </a:t>
            </a:r>
            <a:r>
              <a:rPr lang="pl-PL" sz="1800" dirty="0" smtClean="0"/>
              <a:t>dniu, </a:t>
            </a:r>
            <a:r>
              <a:rPr lang="pl-PL" sz="1800" dirty="0"/>
              <a:t>kurs wymiany walut EBC nie został opublikowany.</a:t>
            </a:r>
          </a:p>
          <a:p>
            <a:pPr lvl="0"/>
            <a:endParaRPr lang="pl-PL" sz="1600" dirty="0"/>
          </a:p>
          <a:p>
            <a:endParaRPr lang="pl-PL" sz="16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1" y="163901"/>
            <a:ext cx="1820247" cy="1428193"/>
          </a:xfrm>
          <a:prstGeom prst="rect">
            <a:avLst/>
          </a:prstGeom>
          <a:ln>
            <a:noFill/>
          </a:ln>
          <a:effectLst>
            <a:softEdge rad="112500"/>
          </a:effectLst>
        </p:spPr>
      </p:pic>
    </p:spTree>
    <p:extLst>
      <p:ext uri="{BB962C8B-B14F-4D97-AF65-F5344CB8AC3E}">
        <p14:creationId xmlns:p14="http://schemas.microsoft.com/office/powerpoint/2010/main" val="50851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Pomoc w formie refundacji kosztów zakupu bydła hodowlanego mięsnego – </a:t>
            </a:r>
            <a:r>
              <a:rPr lang="pl-PL" dirty="0" smtClean="0"/>
              <a:t>PRB</a:t>
            </a:r>
            <a:endParaRPr lang="pl-PL" dirty="0"/>
          </a:p>
        </p:txBody>
      </p:sp>
      <p:sp>
        <p:nvSpPr>
          <p:cNvPr id="22" name="Prostokąt 21"/>
          <p:cNvSpPr/>
          <p:nvPr/>
        </p:nvSpPr>
        <p:spPr>
          <a:xfrm>
            <a:off x="327804" y="1514456"/>
            <a:ext cx="8436634" cy="4265241"/>
          </a:xfrm>
          <a:prstGeom prst="rect">
            <a:avLst/>
          </a:prstGeom>
        </p:spPr>
        <p:txBody>
          <a:bodyPr/>
          <a:lstStyle/>
          <a:p>
            <a:pPr lvl="0"/>
            <a:endParaRPr lang="pl-PL" sz="1400" b="1" dirty="0" smtClean="0"/>
          </a:p>
          <a:p>
            <a:pPr lvl="0"/>
            <a:endParaRPr lang="pl-PL" sz="1400" b="1" dirty="0"/>
          </a:p>
          <a:p>
            <a:pPr lvl="0"/>
            <a:endParaRPr lang="pl-PL" sz="1400" b="1" dirty="0" smtClean="0"/>
          </a:p>
          <a:p>
            <a:pPr lvl="0"/>
            <a:endParaRPr lang="pl-PL" sz="1400" b="1" dirty="0"/>
          </a:p>
          <a:p>
            <a:pPr lvl="0"/>
            <a:endParaRPr lang="pl-PL" sz="1400" b="1" dirty="0" smtClean="0"/>
          </a:p>
          <a:p>
            <a:pPr lvl="0"/>
            <a:endParaRPr lang="pl-PL" sz="1400" b="1" dirty="0"/>
          </a:p>
          <a:p>
            <a:pPr lvl="0"/>
            <a:endParaRPr lang="pl-PL" sz="1400" b="1" dirty="0"/>
          </a:p>
          <a:p>
            <a:pPr lvl="0"/>
            <a:endParaRPr lang="pl-PL" sz="1400" b="1" dirty="0" smtClean="0"/>
          </a:p>
          <a:p>
            <a:pPr lvl="0"/>
            <a:endParaRPr lang="pl-PL" sz="1400" b="1" dirty="0" smtClean="0"/>
          </a:p>
          <a:p>
            <a:pPr lvl="0"/>
            <a:endParaRPr lang="pl-PL" sz="1400" b="1" dirty="0" smtClean="0"/>
          </a:p>
          <a:p>
            <a:r>
              <a:rPr lang="pl-PL" sz="2000" dirty="0" smtClean="0"/>
              <a:t>W formie refundacji kosztów zakupu :</a:t>
            </a:r>
          </a:p>
          <a:p>
            <a:pPr lvl="1">
              <a:buChar char="•"/>
            </a:pPr>
            <a:r>
              <a:rPr lang="pl-PL" sz="2000" b="1" dirty="0" smtClean="0">
                <a:solidFill>
                  <a:srgbClr val="C00000"/>
                </a:solidFill>
              </a:rPr>
              <a:t>jałówek hodowlanych </a:t>
            </a:r>
            <a:r>
              <a:rPr lang="pl-PL" sz="2000" b="0" dirty="0" smtClean="0"/>
              <a:t>ras mięsnych lub ras dwukierunkowych, utrzymywanych wyłącznie w celu produkcji mięsa, mających </a:t>
            </a:r>
            <a:r>
              <a:rPr lang="pl-PL" sz="2000" b="1" dirty="0" smtClean="0">
                <a:solidFill>
                  <a:srgbClr val="0000FF"/>
                </a:solidFill>
              </a:rPr>
              <a:t>powyżej 6 miesięcy </a:t>
            </a:r>
            <a:r>
              <a:rPr lang="pl-PL" sz="2000" b="0" dirty="0" smtClean="0"/>
              <a:t>i </a:t>
            </a:r>
            <a:r>
              <a:rPr lang="pl-PL" sz="2000" b="1" dirty="0" smtClean="0">
                <a:solidFill>
                  <a:srgbClr val="0000FF"/>
                </a:solidFill>
              </a:rPr>
              <a:t>nie więcej niż 36 miesięcy </a:t>
            </a:r>
            <a:r>
              <a:rPr lang="pl-PL" sz="2000" b="0" dirty="0" smtClean="0"/>
              <a:t>lub</a:t>
            </a:r>
          </a:p>
          <a:p>
            <a:pPr lvl="1">
              <a:buChar char="•"/>
            </a:pPr>
            <a:r>
              <a:rPr lang="pl-PL" sz="2000" b="1" dirty="0" smtClean="0">
                <a:solidFill>
                  <a:srgbClr val="C00000"/>
                </a:solidFill>
              </a:rPr>
              <a:t>buhaja czystorasowego </a:t>
            </a:r>
            <a:r>
              <a:rPr lang="pl-PL" sz="2000" b="0" dirty="0" smtClean="0"/>
              <a:t>rasy mięsnej lub rasy dwukierunkowej, mającego </a:t>
            </a:r>
            <a:r>
              <a:rPr lang="pl-PL" sz="2000" b="1" dirty="0" smtClean="0">
                <a:solidFill>
                  <a:srgbClr val="0000FF"/>
                </a:solidFill>
              </a:rPr>
              <a:t>powyżej 13 miesięcy</a:t>
            </a:r>
            <a:r>
              <a:rPr lang="pl-PL" sz="2000" b="0" dirty="0" smtClean="0"/>
              <a:t>.</a:t>
            </a:r>
          </a:p>
          <a:p>
            <a:pPr lvl="1"/>
            <a:endParaRPr lang="pl-PL" sz="2000" dirty="0" smtClean="0"/>
          </a:p>
        </p:txBody>
      </p:sp>
      <p:sp>
        <p:nvSpPr>
          <p:cNvPr id="3" name="Strzałka w dół 2"/>
          <p:cNvSpPr/>
          <p:nvPr/>
        </p:nvSpPr>
        <p:spPr>
          <a:xfrm>
            <a:off x="2359324" y="1514457"/>
            <a:ext cx="475200" cy="75912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
        <p:nvSpPr>
          <p:cNvPr id="4" name="Strzałka w dół 3"/>
          <p:cNvSpPr/>
          <p:nvPr/>
        </p:nvSpPr>
        <p:spPr>
          <a:xfrm>
            <a:off x="6297282" y="1514456"/>
            <a:ext cx="474453" cy="75912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
        <p:nvSpPr>
          <p:cNvPr id="5" name="Prostokąt zaokrąglony 4"/>
          <p:cNvSpPr/>
          <p:nvPr/>
        </p:nvSpPr>
        <p:spPr>
          <a:xfrm>
            <a:off x="1347621" y="2282205"/>
            <a:ext cx="2628000" cy="1090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pl-PL" b="1" dirty="0"/>
              <a:t>Producentom mleka </a:t>
            </a:r>
          </a:p>
        </p:txBody>
      </p:sp>
      <p:sp>
        <p:nvSpPr>
          <p:cNvPr id="6" name="Prostokąt zaokrąglony 5"/>
          <p:cNvSpPr/>
          <p:nvPr/>
        </p:nvSpPr>
        <p:spPr>
          <a:xfrm>
            <a:off x="5221137" y="2282282"/>
            <a:ext cx="2994608" cy="12437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2000" b="1" dirty="0"/>
              <a:t>Producentom </a:t>
            </a:r>
            <a:r>
              <a:rPr lang="pl-PL" sz="2000" b="1" dirty="0" smtClean="0"/>
              <a:t>świń</a:t>
            </a:r>
            <a:r>
              <a:rPr lang="pl-PL" sz="1600" b="1" dirty="0" smtClean="0"/>
              <a:t>, </a:t>
            </a:r>
            <a:br>
              <a:rPr lang="pl-PL" sz="1600" b="1" dirty="0" smtClean="0"/>
            </a:br>
            <a:r>
              <a:rPr lang="pl-PL" sz="1600" dirty="0" smtClean="0"/>
              <a:t>których </a:t>
            </a:r>
            <a:r>
              <a:rPr lang="pl-PL" sz="1600" dirty="0"/>
              <a:t>gospodarstwo znajduje się na obszarach dotkniętych restrykcjami z tytułu ASF</a:t>
            </a:r>
          </a:p>
          <a:p>
            <a:pPr lvl="0"/>
            <a:endParaRPr lang="pl-PL" sz="1100" b="1" dirty="0"/>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7" y="190302"/>
            <a:ext cx="1819581" cy="1427671"/>
          </a:xfrm>
          <a:prstGeom prst="rect">
            <a:avLst/>
          </a:prstGeom>
          <a:ln>
            <a:noFill/>
          </a:ln>
          <a:effectLst>
            <a:softEdge rad="112500"/>
          </a:effectLst>
        </p:spPr>
      </p:pic>
    </p:spTree>
    <p:extLst>
      <p:ext uri="{BB962C8B-B14F-4D97-AF65-F5344CB8AC3E}">
        <p14:creationId xmlns:p14="http://schemas.microsoft.com/office/powerpoint/2010/main" val="1471202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Ograniczania przyznania pomocy- </a:t>
            </a:r>
            <a:r>
              <a:rPr lang="pl-PL" dirty="0" smtClean="0"/>
              <a:t>PRB</a:t>
            </a:r>
            <a:endParaRPr lang="pl-PL" dirty="0"/>
          </a:p>
        </p:txBody>
      </p:sp>
      <p:sp>
        <p:nvSpPr>
          <p:cNvPr id="4" name="Symbol zastępczy zawartości 3"/>
          <p:cNvSpPr>
            <a:spLocks noGrp="1"/>
          </p:cNvSpPr>
          <p:nvPr>
            <p:ph idx="1"/>
          </p:nvPr>
        </p:nvSpPr>
        <p:spPr>
          <a:xfrm>
            <a:off x="526211" y="1514457"/>
            <a:ext cx="8229600" cy="4273868"/>
          </a:xfrm>
        </p:spPr>
        <p:txBody>
          <a:bodyPr/>
          <a:lstStyle/>
          <a:p>
            <a:pPr marL="0" lvl="0" indent="0" rtl="0">
              <a:buNone/>
            </a:pPr>
            <a:endParaRPr lang="pl-PL" sz="800" dirty="0" smtClean="0"/>
          </a:p>
          <a:p>
            <a:pPr marL="0" lvl="0" indent="0" rtl="0">
              <a:buNone/>
            </a:pPr>
            <a:r>
              <a:rPr lang="pl-PL" sz="1800" dirty="0" smtClean="0"/>
              <a:t>Pomoc może zostać </a:t>
            </a:r>
            <a:r>
              <a:rPr lang="pl-PL" sz="1800" b="1" dirty="0" smtClean="0"/>
              <a:t>udzielona maksymalnie </a:t>
            </a:r>
            <a:r>
              <a:rPr lang="pl-PL" sz="1800" dirty="0" smtClean="0"/>
              <a:t>do:</a:t>
            </a:r>
            <a:endParaRPr lang="pl-PL" sz="1800" dirty="0"/>
          </a:p>
          <a:p>
            <a:pPr lvl="0" indent="-187325"/>
            <a:r>
              <a:rPr lang="pl-PL" sz="2000" b="1" dirty="0" smtClean="0">
                <a:solidFill>
                  <a:srgbClr val="0000FF"/>
                </a:solidFill>
              </a:rPr>
              <a:t>20</a:t>
            </a:r>
            <a:r>
              <a:rPr lang="pl-PL" sz="2000" b="1" dirty="0" smtClean="0"/>
              <a:t> </a:t>
            </a:r>
            <a:r>
              <a:rPr lang="pl-PL" sz="2000" dirty="0" smtClean="0"/>
              <a:t>zakupionych jałówek,</a:t>
            </a:r>
            <a:endParaRPr lang="pl-PL" sz="2000" dirty="0"/>
          </a:p>
          <a:p>
            <a:pPr lvl="0" indent="-187325"/>
            <a:r>
              <a:rPr lang="pl-PL" sz="2000" b="1" dirty="0" smtClean="0">
                <a:solidFill>
                  <a:srgbClr val="0000FF"/>
                </a:solidFill>
              </a:rPr>
              <a:t>1</a:t>
            </a:r>
            <a:r>
              <a:rPr lang="pl-PL" sz="2000" dirty="0" smtClean="0"/>
              <a:t> zakupionego buhaja</a:t>
            </a:r>
          </a:p>
          <a:p>
            <a:pPr marL="269875" lvl="0" indent="0">
              <a:buNone/>
            </a:pPr>
            <a:endParaRPr lang="pl-PL" sz="800" dirty="0"/>
          </a:p>
          <a:p>
            <a:pPr marL="0" lvl="0" indent="0">
              <a:buNone/>
            </a:pPr>
            <a:r>
              <a:rPr lang="pl-PL" sz="2000" dirty="0" smtClean="0"/>
              <a:t>Przy czym pomoc do </a:t>
            </a:r>
            <a:r>
              <a:rPr lang="pl-PL" sz="2000" b="1" dirty="0" smtClean="0"/>
              <a:t>zakupionego buhaja</a:t>
            </a:r>
            <a:r>
              <a:rPr lang="pl-PL" sz="2000" dirty="0" smtClean="0"/>
              <a:t>:</a:t>
            </a:r>
          </a:p>
          <a:p>
            <a:pPr indent="-187325"/>
            <a:r>
              <a:rPr lang="pl-PL" sz="1800" b="1" dirty="0" smtClean="0">
                <a:solidFill>
                  <a:srgbClr val="C00000"/>
                </a:solidFill>
              </a:rPr>
              <a:t>producent mleka </a:t>
            </a:r>
            <a:r>
              <a:rPr lang="pl-PL" sz="1800" dirty="0" smtClean="0"/>
              <a:t>uzyska</a:t>
            </a:r>
            <a:r>
              <a:rPr lang="pl-PL" sz="1800" b="1" dirty="0" smtClean="0">
                <a:solidFill>
                  <a:srgbClr val="C00000"/>
                </a:solidFill>
              </a:rPr>
              <a:t> </a:t>
            </a:r>
            <a:r>
              <a:rPr lang="pl-PL" sz="1800" dirty="0" smtClean="0"/>
              <a:t>pod warunkiem, że liczba jałówek, krów ras mięsnych lub krów ras dwukierunkowych, utrzymywanych wyłącznie w celu produkcji mięsa, przypadająca na tego buhaja, w dniu 30 czerwca 2017 r., </a:t>
            </a:r>
            <a:r>
              <a:rPr lang="pl-PL" sz="1800" b="1" dirty="0" smtClean="0">
                <a:solidFill>
                  <a:srgbClr val="C00000"/>
                </a:solidFill>
              </a:rPr>
              <a:t>nie będzie mniejsza niż 20 sztuk </a:t>
            </a:r>
          </a:p>
          <a:p>
            <a:pPr indent="-187325"/>
            <a:r>
              <a:rPr lang="pl-PL" sz="1800" b="1" dirty="0">
                <a:solidFill>
                  <a:srgbClr val="C00000"/>
                </a:solidFill>
              </a:rPr>
              <a:t>producent </a:t>
            </a:r>
            <a:r>
              <a:rPr lang="pl-PL" sz="1800" b="1" dirty="0" smtClean="0">
                <a:solidFill>
                  <a:srgbClr val="C00000"/>
                </a:solidFill>
              </a:rPr>
              <a:t>świń </a:t>
            </a:r>
            <a:r>
              <a:rPr lang="pl-PL" sz="1800" dirty="0"/>
              <a:t>uzyska pod warunkiem, że liczba jałówek, krów ras mięsnych lub krów ras dwukierunkowych, utrzymywanych wyłącznie w celu produkcji mięsa, przypadająca na tego buhaja, w dniu 30 czerwca 2017 r., </a:t>
            </a:r>
            <a:r>
              <a:rPr lang="pl-PL" sz="1800" b="1" dirty="0">
                <a:solidFill>
                  <a:srgbClr val="C00000"/>
                </a:solidFill>
              </a:rPr>
              <a:t>nie będzie mniejsza niż </a:t>
            </a:r>
            <a:r>
              <a:rPr lang="pl-PL" sz="1800" b="1" dirty="0" smtClean="0">
                <a:solidFill>
                  <a:srgbClr val="C00000"/>
                </a:solidFill>
              </a:rPr>
              <a:t>10 </a:t>
            </a:r>
            <a:r>
              <a:rPr lang="pl-PL" sz="1800" b="1" dirty="0">
                <a:solidFill>
                  <a:srgbClr val="C00000"/>
                </a:solidFill>
              </a:rPr>
              <a:t>sztuk </a:t>
            </a:r>
            <a:endParaRPr lang="pl-PL" sz="1800" dirty="0">
              <a:solidFill>
                <a:srgbClr val="C00000"/>
              </a:solidFill>
            </a:endParaRPr>
          </a:p>
          <a:p>
            <a:endParaRPr lang="pl-PL" sz="1800" dirty="0">
              <a:solidFill>
                <a:srgbClr val="C00000"/>
              </a:solidFill>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1" y="163901"/>
            <a:ext cx="1820247" cy="1428193"/>
          </a:xfrm>
          <a:prstGeom prst="rect">
            <a:avLst/>
          </a:prstGeom>
          <a:ln>
            <a:noFill/>
          </a:ln>
          <a:effectLst>
            <a:softEdge rad="112500"/>
          </a:effectLst>
        </p:spPr>
      </p:pic>
    </p:spTree>
    <p:extLst>
      <p:ext uri="{BB962C8B-B14F-4D97-AF65-F5344CB8AC3E}">
        <p14:creationId xmlns:p14="http://schemas.microsoft.com/office/powerpoint/2010/main" val="3299640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Kwoty pomocy- PRB</a:t>
            </a:r>
            <a:endParaRPr lang="pl-PL" dirty="0"/>
          </a:p>
        </p:txBody>
      </p:sp>
      <p:sp>
        <p:nvSpPr>
          <p:cNvPr id="3" name="Symbol zastępczy zawartości 2"/>
          <p:cNvSpPr>
            <a:spLocks noGrp="1"/>
          </p:cNvSpPr>
          <p:nvPr>
            <p:ph idx="1"/>
          </p:nvPr>
        </p:nvSpPr>
        <p:spPr>
          <a:xfrm>
            <a:off x="396815" y="1725283"/>
            <a:ext cx="8479766" cy="3864634"/>
          </a:xfrm>
        </p:spPr>
        <p:txBody>
          <a:bodyPr/>
          <a:lstStyle/>
          <a:p>
            <a:pPr marL="0" indent="0">
              <a:buNone/>
            </a:pPr>
            <a:r>
              <a:rPr lang="pl-PL" sz="2400" dirty="0"/>
              <a:t>Kwota pomocy </a:t>
            </a:r>
            <a:r>
              <a:rPr lang="pl-PL" sz="2400" dirty="0" smtClean="0"/>
              <a:t>wynosi</a:t>
            </a:r>
            <a:r>
              <a:rPr lang="pl-PL" sz="2400" dirty="0"/>
              <a:t>:</a:t>
            </a:r>
          </a:p>
          <a:p>
            <a:pPr lvl="1">
              <a:buChar char="•"/>
            </a:pPr>
            <a:r>
              <a:rPr lang="pl-PL" sz="2400" b="1" dirty="0">
                <a:solidFill>
                  <a:srgbClr val="0000FF"/>
                </a:solidFill>
              </a:rPr>
              <a:t>1 000 zł </a:t>
            </a:r>
            <a:r>
              <a:rPr lang="pl-PL" sz="2400" dirty="0"/>
              <a:t>– do jałówki, mającej w dniu zakupu powyżej 6 miesięcy i nie więcej niż 12 miesięcy,</a:t>
            </a:r>
          </a:p>
          <a:p>
            <a:pPr lvl="1">
              <a:buChar char="•"/>
            </a:pPr>
            <a:r>
              <a:rPr lang="pl-PL" sz="2400" b="1" dirty="0">
                <a:solidFill>
                  <a:srgbClr val="0000FF"/>
                </a:solidFill>
              </a:rPr>
              <a:t>1 500 zł </a:t>
            </a:r>
            <a:r>
              <a:rPr lang="pl-PL" sz="2400" dirty="0"/>
              <a:t>– do jałówki, mającej w dniu zakupu powyżej 12 miesięcy i nie więcej niż 18 miesięcy,</a:t>
            </a:r>
          </a:p>
          <a:p>
            <a:pPr lvl="1">
              <a:buChar char="•"/>
            </a:pPr>
            <a:r>
              <a:rPr lang="pl-PL" sz="2400" b="1" dirty="0">
                <a:solidFill>
                  <a:srgbClr val="0000FF"/>
                </a:solidFill>
              </a:rPr>
              <a:t>2 500 zł </a:t>
            </a:r>
            <a:r>
              <a:rPr lang="pl-PL" sz="2400" dirty="0"/>
              <a:t>– do jałówki,  mającej w dniu zakupu powyżej 18 miesięcy i nie więcej niż 36 miesięcy,</a:t>
            </a:r>
          </a:p>
          <a:p>
            <a:pPr lvl="1">
              <a:buChar char="•"/>
            </a:pPr>
            <a:r>
              <a:rPr lang="pl-PL" sz="2400" b="1" dirty="0">
                <a:solidFill>
                  <a:srgbClr val="0000FF"/>
                </a:solidFill>
              </a:rPr>
              <a:t>4 000 zł </a:t>
            </a:r>
            <a:r>
              <a:rPr lang="pl-PL" sz="2400" dirty="0"/>
              <a:t>– do buhaja, mającego w dniu zakupu powyżej 13 miesięcy</a:t>
            </a:r>
          </a:p>
          <a:p>
            <a:pPr marL="0" indent="0">
              <a:buNone/>
            </a:pPr>
            <a:endParaRPr lang="pl-PL" sz="40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170"/>
            <a:ext cx="1918533" cy="1505310"/>
          </a:xfrm>
          <a:prstGeom prst="rect">
            <a:avLst/>
          </a:prstGeom>
          <a:ln>
            <a:noFill/>
          </a:ln>
          <a:effectLst>
            <a:softEdge rad="112500"/>
          </a:effectLst>
        </p:spPr>
      </p:pic>
    </p:spTree>
    <p:extLst>
      <p:ext uri="{BB962C8B-B14F-4D97-AF65-F5344CB8AC3E}">
        <p14:creationId xmlns:p14="http://schemas.microsoft.com/office/powerpoint/2010/main" val="1078244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Pomoc w formie refundacji kosztów zakupu bydła hodowlanego mięsnego – PRB</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354137706"/>
              </p:ext>
            </p:extLst>
          </p:nvPr>
        </p:nvGraphicFramePr>
        <p:xfrm>
          <a:off x="129397" y="1514456"/>
          <a:ext cx="8264106" cy="4308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az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 y="215660"/>
            <a:ext cx="1820247" cy="1428193"/>
          </a:xfrm>
          <a:prstGeom prst="rect">
            <a:avLst/>
          </a:prstGeom>
          <a:ln>
            <a:noFill/>
          </a:ln>
          <a:effectLst>
            <a:softEdge rad="112500"/>
          </a:effectLst>
        </p:spPr>
      </p:pic>
    </p:spTree>
    <p:extLst>
      <p:ext uri="{BB962C8B-B14F-4D97-AF65-F5344CB8AC3E}">
        <p14:creationId xmlns:p14="http://schemas.microsoft.com/office/powerpoint/2010/main" val="349074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Zobowiązania uczestników mechanizmu -PRB</a:t>
            </a:r>
            <a:endParaRPr lang="pl-PL" dirty="0"/>
          </a:p>
        </p:txBody>
      </p:sp>
      <p:sp>
        <p:nvSpPr>
          <p:cNvPr id="8" name="Symbol zastępczy zawartości 7"/>
          <p:cNvSpPr>
            <a:spLocks noGrp="1"/>
          </p:cNvSpPr>
          <p:nvPr>
            <p:ph idx="1"/>
          </p:nvPr>
        </p:nvSpPr>
        <p:spPr>
          <a:xfrm>
            <a:off x="457199" y="1541222"/>
            <a:ext cx="8462513" cy="4186718"/>
          </a:xfrm>
        </p:spPr>
        <p:txBody>
          <a:bodyPr/>
          <a:lstStyle/>
          <a:p>
            <a:pPr marL="0" lvl="0" indent="0">
              <a:buNone/>
            </a:pPr>
            <a:r>
              <a:rPr lang="pl-PL" sz="2000" b="1" dirty="0" smtClean="0"/>
              <a:t>Producent mleka zobowiąże się do</a:t>
            </a:r>
            <a:r>
              <a:rPr lang="pl-PL" sz="2000" dirty="0" smtClean="0"/>
              <a:t>:</a:t>
            </a:r>
          </a:p>
          <a:p>
            <a:pPr marL="0" lvl="0" indent="0">
              <a:buNone/>
            </a:pPr>
            <a:endParaRPr lang="pl-PL" sz="2000" dirty="0"/>
          </a:p>
          <a:p>
            <a:pPr lvl="1"/>
            <a:r>
              <a:rPr lang="pl-PL" sz="1800" dirty="0" smtClean="0"/>
              <a:t>utrzymywania, nie krócej niż do dnia </a:t>
            </a:r>
            <a:r>
              <a:rPr lang="pl-PL" sz="1800" b="1" dirty="0" smtClean="0">
                <a:solidFill>
                  <a:srgbClr val="0000FF"/>
                </a:solidFill>
              </a:rPr>
              <a:t>30 czerwca 2020 r</a:t>
            </a:r>
            <a:r>
              <a:rPr lang="pl-PL" sz="1800" dirty="0" smtClean="0"/>
              <a:t>. jałówek,</a:t>
            </a:r>
            <a:endParaRPr lang="pl-PL" sz="1800" dirty="0"/>
          </a:p>
          <a:p>
            <a:pPr lvl="1"/>
            <a:r>
              <a:rPr lang="pl-PL" sz="1800" dirty="0" smtClean="0"/>
              <a:t>utrzymywania, nie krócej niż do dnia </a:t>
            </a:r>
            <a:r>
              <a:rPr lang="pl-PL" sz="1800" b="1" dirty="0" smtClean="0">
                <a:solidFill>
                  <a:srgbClr val="0000FF"/>
                </a:solidFill>
              </a:rPr>
              <a:t>30 czerwca 2019 r</a:t>
            </a:r>
            <a:r>
              <a:rPr lang="pl-PL" sz="1800" b="1" dirty="0" smtClean="0">
                <a:solidFill>
                  <a:srgbClr val="002060"/>
                </a:solidFill>
              </a:rPr>
              <a:t>. </a:t>
            </a:r>
            <a:r>
              <a:rPr lang="pl-PL" sz="1800" dirty="0" smtClean="0"/>
              <a:t>buhaja,</a:t>
            </a:r>
          </a:p>
          <a:p>
            <a:pPr lvl="1"/>
            <a:r>
              <a:rPr lang="pl-PL" sz="1800" dirty="0" smtClean="0"/>
              <a:t>zakończenia sprzedaży mleka podmiotom skupującym mleko nie później niż do dnia </a:t>
            </a:r>
            <a:r>
              <a:rPr lang="pl-PL" sz="1800" b="1" dirty="0" smtClean="0">
                <a:solidFill>
                  <a:srgbClr val="0000FF"/>
                </a:solidFill>
              </a:rPr>
              <a:t>30 czerwca 2020 r., </a:t>
            </a:r>
            <a:endParaRPr lang="pl-PL" sz="1800" b="1" dirty="0">
              <a:solidFill>
                <a:srgbClr val="0000FF"/>
              </a:solidFill>
            </a:endParaRPr>
          </a:p>
          <a:p>
            <a:pPr lvl="1"/>
            <a:r>
              <a:rPr lang="pl-PL" sz="1800" dirty="0" smtClean="0"/>
              <a:t>niesprzedawania mleka podmiotom skupującym mleko w okresie nie krótszym </a:t>
            </a:r>
            <a:r>
              <a:rPr lang="pl-PL" sz="1800" b="1" dirty="0" smtClean="0">
                <a:solidFill>
                  <a:srgbClr val="0000FF"/>
                </a:solidFill>
              </a:rPr>
              <a:t>niż 12 miesięcy</a:t>
            </a:r>
            <a:r>
              <a:rPr lang="pl-PL" sz="1800" dirty="0" smtClean="0"/>
              <a:t>, licząc od upływu miesiąca, w którym producent mleka zakończył sprzedaż mleka tym podmiotom, przy czym ewentualne wznowienie tej sprzedaży podmiotom skupującym mleko może nastąpić nie wcześniej niż od dnia </a:t>
            </a:r>
            <a:r>
              <a:rPr lang="pl-PL" sz="1800" b="1" dirty="0" smtClean="0">
                <a:solidFill>
                  <a:srgbClr val="0000FF"/>
                </a:solidFill>
              </a:rPr>
              <a:t>1 stycznia 2019 r.,</a:t>
            </a:r>
            <a:endParaRPr lang="pl-PL" sz="1800" b="1" dirty="0">
              <a:solidFill>
                <a:srgbClr val="0000FF"/>
              </a:solidFill>
            </a:endParaRPr>
          </a:p>
          <a:p>
            <a:pPr lvl="1"/>
            <a:r>
              <a:rPr lang="pl-PL" sz="1800" dirty="0" smtClean="0"/>
              <a:t>utrzymywania w siedzibie stada jałówek ras dwukierunkowych, do których będzie udzielona pomoc, </a:t>
            </a:r>
            <a:r>
              <a:rPr lang="pl-PL" sz="1800" b="1" dirty="0" smtClean="0">
                <a:solidFill>
                  <a:srgbClr val="0000FF"/>
                </a:solidFill>
              </a:rPr>
              <a:t>wyłącznie w celu produkcji mięsa.</a:t>
            </a:r>
            <a:endParaRPr lang="pl-PL" sz="1800" b="1" dirty="0">
              <a:solidFill>
                <a:srgbClr val="0000FF"/>
              </a:solidFill>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224286"/>
            <a:ext cx="1820247" cy="1428193"/>
          </a:xfrm>
          <a:prstGeom prst="rect">
            <a:avLst/>
          </a:prstGeom>
          <a:ln>
            <a:noFill/>
          </a:ln>
          <a:effectLst>
            <a:softEdge rad="112500"/>
          </a:effectLst>
        </p:spPr>
      </p:pic>
    </p:spTree>
    <p:extLst>
      <p:ext uri="{BB962C8B-B14F-4D97-AF65-F5344CB8AC3E}">
        <p14:creationId xmlns:p14="http://schemas.microsoft.com/office/powerpoint/2010/main" val="2607026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03460" y="371457"/>
            <a:ext cx="6847242" cy="1143000"/>
          </a:xfrm>
        </p:spPr>
        <p:txBody>
          <a:bodyPr>
            <a:noAutofit/>
          </a:bodyPr>
          <a:lstStyle/>
          <a:p>
            <a:r>
              <a:rPr lang="pl-PL" sz="2400" dirty="0"/>
              <a:t>NADZWYCZAJNA POMOC DOSTOSOWAWCZA DLA PRODUCENTÓW MLEKA I ROLNIKÓW W INNYCH SEKTORACH HODOWLANYCH</a:t>
            </a:r>
          </a:p>
        </p:txBody>
      </p:sp>
      <p:graphicFrame>
        <p:nvGraphicFramePr>
          <p:cNvPr id="5" name="Symbol zastępczy zawartości 3"/>
          <p:cNvGraphicFramePr>
            <a:graphicFrameLocks noGrp="1"/>
          </p:cNvGraphicFramePr>
          <p:nvPr>
            <p:ph idx="1"/>
            <p:extLst>
              <p:ext uri="{D42A27DB-BD31-4B8C-83A1-F6EECF244321}">
                <p14:modId xmlns:p14="http://schemas.microsoft.com/office/powerpoint/2010/main" val="1032507534"/>
              </p:ext>
            </p:extLst>
          </p:nvPr>
        </p:nvGraphicFramePr>
        <p:xfrm>
          <a:off x="327804" y="2149475"/>
          <a:ext cx="8522898" cy="3681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p:cNvSpPr txBox="1"/>
          <p:nvPr/>
        </p:nvSpPr>
        <p:spPr>
          <a:xfrm>
            <a:off x="999725" y="1592095"/>
            <a:ext cx="8057071" cy="800219"/>
          </a:xfrm>
          <a:prstGeom prst="rect">
            <a:avLst/>
          </a:prstGeom>
          <a:noFill/>
        </p:spPr>
        <p:txBody>
          <a:bodyPr wrap="square" rtlCol="0">
            <a:spAutoFit/>
          </a:bodyPr>
          <a:lstStyle/>
          <a:p>
            <a:r>
              <a:rPr lang="pl-PL" sz="1400" dirty="0"/>
              <a:t>W ramach Nadzwyczajnej Pomocy Dostosowawczej planowane jest uruchomienie </a:t>
            </a:r>
            <a:r>
              <a:rPr lang="pl-PL" sz="1400" b="1" dirty="0"/>
              <a:t>4</a:t>
            </a:r>
            <a:r>
              <a:rPr lang="pl-PL" sz="1400" dirty="0"/>
              <a:t> mechanizmów, które </a:t>
            </a:r>
            <a:r>
              <a:rPr lang="pl-PL" sz="1400" dirty="0" smtClean="0"/>
              <a:t>administrowane </a:t>
            </a:r>
            <a:r>
              <a:rPr lang="pl-PL" sz="1400" dirty="0"/>
              <a:t>będą przez </a:t>
            </a:r>
            <a:r>
              <a:rPr lang="pl-PL" sz="1400" b="1" dirty="0"/>
              <a:t>Biuro </a:t>
            </a:r>
            <a:r>
              <a:rPr lang="pl-PL" sz="1400" b="1" dirty="0" smtClean="0"/>
              <a:t>Interwencji</a:t>
            </a:r>
            <a:r>
              <a:rPr lang="pl-PL" sz="1400" dirty="0" smtClean="0"/>
              <a:t> a realizowane przez </a:t>
            </a:r>
            <a:r>
              <a:rPr lang="pl-PL" sz="1400" b="1" dirty="0" smtClean="0"/>
              <a:t>OT ARR:</a:t>
            </a:r>
            <a:endParaRPr lang="pl-PL" sz="1400" b="1" dirty="0"/>
          </a:p>
          <a:p>
            <a:endParaRPr lang="pl-PL" dirty="0"/>
          </a:p>
        </p:txBody>
      </p:sp>
      <p:pic>
        <p:nvPicPr>
          <p:cNvPr id="7" name="Obraz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9" y="86785"/>
            <a:ext cx="1918533" cy="1505310"/>
          </a:xfrm>
          <a:prstGeom prst="rect">
            <a:avLst/>
          </a:prstGeom>
          <a:ln>
            <a:noFill/>
          </a:ln>
          <a:effectLst>
            <a:softEdge rad="112500"/>
          </a:effectLst>
        </p:spPr>
      </p:pic>
    </p:spTree>
    <p:extLst>
      <p:ext uri="{BB962C8B-B14F-4D97-AF65-F5344CB8AC3E}">
        <p14:creationId xmlns:p14="http://schemas.microsoft.com/office/powerpoint/2010/main" val="2068414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Zobowiązania uczestników mechanizmu -PRB</a:t>
            </a:r>
            <a:endParaRPr lang="pl-PL" dirty="0"/>
          </a:p>
        </p:txBody>
      </p:sp>
      <p:sp>
        <p:nvSpPr>
          <p:cNvPr id="8" name="Symbol zastępczy zawartości 7"/>
          <p:cNvSpPr>
            <a:spLocks noGrp="1"/>
          </p:cNvSpPr>
          <p:nvPr>
            <p:ph idx="1"/>
          </p:nvPr>
        </p:nvSpPr>
        <p:spPr>
          <a:xfrm>
            <a:off x="457200" y="1541222"/>
            <a:ext cx="8350370" cy="4238476"/>
          </a:xfrm>
        </p:spPr>
        <p:txBody>
          <a:bodyPr/>
          <a:lstStyle/>
          <a:p>
            <a:pPr marL="0" lvl="0" indent="0">
              <a:buNone/>
            </a:pPr>
            <a:r>
              <a:rPr lang="pl-PL" sz="2000" b="1" dirty="0" smtClean="0"/>
              <a:t>Producent świń zobowiąże się do:</a:t>
            </a:r>
          </a:p>
          <a:p>
            <a:pPr marL="0" lvl="0" indent="0">
              <a:buNone/>
            </a:pPr>
            <a:endParaRPr lang="pl-PL" sz="2000" b="1" dirty="0"/>
          </a:p>
          <a:p>
            <a:pPr lvl="1"/>
            <a:r>
              <a:rPr lang="pl-PL" sz="2000" dirty="0" smtClean="0"/>
              <a:t>utrzymywania, nie krócej niż do dnia </a:t>
            </a:r>
            <a:r>
              <a:rPr lang="pl-PL" sz="2000" b="1" dirty="0" smtClean="0">
                <a:solidFill>
                  <a:srgbClr val="C00000"/>
                </a:solidFill>
              </a:rPr>
              <a:t>30 czerwca 2020 r</a:t>
            </a:r>
            <a:r>
              <a:rPr lang="pl-PL" sz="2000" dirty="0" smtClean="0">
                <a:solidFill>
                  <a:srgbClr val="C00000"/>
                </a:solidFill>
              </a:rPr>
              <a:t>. </a:t>
            </a:r>
            <a:r>
              <a:rPr lang="pl-PL" sz="2000" dirty="0" smtClean="0"/>
              <a:t>jałówek,</a:t>
            </a:r>
            <a:endParaRPr lang="pl-PL" sz="2000" dirty="0"/>
          </a:p>
          <a:p>
            <a:pPr lvl="1"/>
            <a:r>
              <a:rPr lang="pl-PL" sz="2000" dirty="0" smtClean="0"/>
              <a:t>utrzymywania, nie krócej niż do dnia </a:t>
            </a:r>
            <a:r>
              <a:rPr lang="pl-PL" sz="2000" b="1" dirty="0" smtClean="0">
                <a:solidFill>
                  <a:srgbClr val="C00000"/>
                </a:solidFill>
              </a:rPr>
              <a:t>30 czerwca 2019 r. </a:t>
            </a:r>
            <a:r>
              <a:rPr lang="pl-PL" sz="2000" dirty="0" smtClean="0"/>
              <a:t>buhaja,</a:t>
            </a:r>
          </a:p>
          <a:p>
            <a:pPr lvl="1"/>
            <a:r>
              <a:rPr lang="pl-PL" sz="2000" dirty="0"/>
              <a:t>sprzedaży, nie później niż do dnia </a:t>
            </a:r>
            <a:r>
              <a:rPr lang="pl-PL" sz="2000" b="1" dirty="0">
                <a:solidFill>
                  <a:srgbClr val="C00000"/>
                </a:solidFill>
              </a:rPr>
              <a:t>30 czerwca 2018 r</a:t>
            </a:r>
            <a:r>
              <a:rPr lang="pl-PL" sz="2000" dirty="0">
                <a:solidFill>
                  <a:srgbClr val="C00000"/>
                </a:solidFill>
              </a:rPr>
              <a:t>., </a:t>
            </a:r>
            <a:r>
              <a:rPr lang="pl-PL" sz="2000" dirty="0"/>
              <a:t>wszystkich posiadanych świń,</a:t>
            </a:r>
          </a:p>
          <a:p>
            <a:pPr lvl="1"/>
            <a:r>
              <a:rPr lang="pl-PL" sz="2000" dirty="0"/>
              <a:t>nieutrzymywania świń w gospodarstwie w okresie nie krótszym </a:t>
            </a:r>
            <a:r>
              <a:rPr lang="pl-PL" sz="2000" b="1" dirty="0">
                <a:solidFill>
                  <a:srgbClr val="C00000"/>
                </a:solidFill>
              </a:rPr>
              <a:t>niż 36 miesięcy, </a:t>
            </a:r>
            <a:r>
              <a:rPr lang="pl-PL" sz="2000" dirty="0"/>
              <a:t>licząc od dnia zakończenia sprzedaży wszystkich posiadanych </a:t>
            </a:r>
            <a:r>
              <a:rPr lang="pl-PL" sz="2000" dirty="0" smtClean="0"/>
              <a:t>świń,</a:t>
            </a:r>
          </a:p>
          <a:p>
            <a:pPr lvl="1"/>
            <a:r>
              <a:rPr lang="pl-PL" sz="2000" dirty="0" smtClean="0"/>
              <a:t>utrzymywania w siedzibie stada jałówek ras dwukierunkowych, do których będzie udzielona pomoc, </a:t>
            </a:r>
            <a:r>
              <a:rPr lang="pl-PL" sz="2000" b="1" dirty="0" smtClean="0">
                <a:solidFill>
                  <a:srgbClr val="C00000"/>
                </a:solidFill>
              </a:rPr>
              <a:t>wyłącznie w celu produkcji mięsa.</a:t>
            </a:r>
            <a:endParaRPr lang="pl-PL" sz="2000" b="1" dirty="0">
              <a:solidFill>
                <a:srgbClr val="C00000"/>
              </a:solidFill>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8" y="223507"/>
            <a:ext cx="1811969" cy="1421698"/>
          </a:xfrm>
          <a:prstGeom prst="rect">
            <a:avLst/>
          </a:prstGeom>
          <a:ln>
            <a:noFill/>
          </a:ln>
          <a:effectLst>
            <a:softEdge rad="112500"/>
          </a:effectLst>
        </p:spPr>
      </p:pic>
    </p:spTree>
    <p:extLst>
      <p:ext uri="{BB962C8B-B14F-4D97-AF65-F5344CB8AC3E}">
        <p14:creationId xmlns:p14="http://schemas.microsoft.com/office/powerpoint/2010/main" val="2607026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39558" y="215660"/>
            <a:ext cx="6847242" cy="1298797"/>
          </a:xfrm>
        </p:spPr>
        <p:txBody>
          <a:bodyPr>
            <a:noAutofit/>
          </a:bodyPr>
          <a:lstStyle/>
          <a:p>
            <a:r>
              <a:rPr lang="pl-PL" sz="2400" dirty="0"/>
              <a:t>Wniosek o udzielenie pomocy producentowi </a:t>
            </a:r>
            <a:r>
              <a:rPr lang="pl-PL" sz="2400" dirty="0" smtClean="0"/>
              <a:t>mleka/świń </a:t>
            </a:r>
            <a:r>
              <a:rPr lang="pl-PL" sz="2400" dirty="0"/>
              <a:t>do </a:t>
            </a:r>
            <a:r>
              <a:rPr lang="pl-PL" sz="2400" dirty="0" smtClean="0"/>
              <a:t>zakupu jałówek </a:t>
            </a:r>
            <a:r>
              <a:rPr lang="pl-PL" sz="2400" dirty="0"/>
              <a:t>lub </a:t>
            </a:r>
            <a:r>
              <a:rPr lang="pl-PL" sz="2400" dirty="0" smtClean="0"/>
              <a:t>buhaja-PRB</a:t>
            </a:r>
            <a:endParaRPr lang="pl-PL" sz="2400" dirty="0"/>
          </a:p>
        </p:txBody>
      </p:sp>
      <p:graphicFrame>
        <p:nvGraphicFramePr>
          <p:cNvPr id="3" name="Diagram 2"/>
          <p:cNvGraphicFramePr/>
          <p:nvPr>
            <p:extLst>
              <p:ext uri="{D42A27DB-BD31-4B8C-83A1-F6EECF244321}">
                <p14:modId xmlns:p14="http://schemas.microsoft.com/office/powerpoint/2010/main" val="2744846020"/>
              </p:ext>
            </p:extLst>
          </p:nvPr>
        </p:nvGraphicFramePr>
        <p:xfrm>
          <a:off x="569344" y="1725282"/>
          <a:ext cx="8195094" cy="4252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az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15660"/>
            <a:ext cx="1839558" cy="1443345"/>
          </a:xfrm>
          <a:prstGeom prst="rect">
            <a:avLst/>
          </a:prstGeom>
          <a:ln>
            <a:noFill/>
          </a:ln>
          <a:effectLst>
            <a:softEdge rad="112500"/>
          </a:effectLst>
        </p:spPr>
      </p:pic>
    </p:spTree>
    <p:extLst>
      <p:ext uri="{BB962C8B-B14F-4D97-AF65-F5344CB8AC3E}">
        <p14:creationId xmlns:p14="http://schemas.microsoft.com/office/powerpoint/2010/main" val="1054350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Współczynnik przydziału- PRB</a:t>
            </a:r>
          </a:p>
        </p:txBody>
      </p:sp>
      <p:sp>
        <p:nvSpPr>
          <p:cNvPr id="3" name="Symbol zastępczy zawartości 2"/>
          <p:cNvSpPr>
            <a:spLocks noGrp="1"/>
          </p:cNvSpPr>
          <p:nvPr>
            <p:ph idx="1"/>
          </p:nvPr>
        </p:nvSpPr>
        <p:spPr>
          <a:xfrm>
            <a:off x="457200" y="1586345"/>
            <a:ext cx="8229600" cy="4098463"/>
          </a:xfrm>
        </p:spPr>
        <p:txBody>
          <a:bodyPr/>
          <a:lstStyle/>
          <a:p>
            <a:r>
              <a:rPr lang="pl-PL" sz="2000" dirty="0"/>
              <a:t>W przypadku, gdy we wniosku o udzielenie pomocy, liczba jałówek hodowlanych zgłoszonych do objęcia pomocą jest większa niż liczba jałówek hodowlanych, do których pomoc </a:t>
            </a:r>
            <a:r>
              <a:rPr lang="pl-PL" sz="2000" dirty="0" smtClean="0"/>
              <a:t>może </a:t>
            </a:r>
            <a:r>
              <a:rPr lang="pl-PL" sz="2000" dirty="0"/>
              <a:t>zostać danemu producentowi </a:t>
            </a:r>
            <a:r>
              <a:rPr lang="pl-PL" sz="2000" dirty="0" smtClean="0"/>
              <a:t>przyznana</a:t>
            </a:r>
            <a:r>
              <a:rPr lang="pl-PL" sz="2000" dirty="0"/>
              <a:t>, wniosek ten przyjmuje się za złożony </a:t>
            </a:r>
            <a:r>
              <a:rPr lang="pl-PL" sz="2000" dirty="0" smtClean="0"/>
              <a:t>w </a:t>
            </a:r>
            <a:r>
              <a:rPr lang="pl-PL" sz="2000" dirty="0"/>
              <a:t>odniesieniu </a:t>
            </a:r>
            <a:r>
              <a:rPr lang="pl-PL" sz="2000" dirty="0" smtClean="0"/>
              <a:t>do </a:t>
            </a:r>
            <a:r>
              <a:rPr lang="pl-PL" sz="2000" b="1" dirty="0" smtClean="0">
                <a:solidFill>
                  <a:srgbClr val="0000FF"/>
                </a:solidFill>
              </a:rPr>
              <a:t>liczby </a:t>
            </a:r>
            <a:r>
              <a:rPr lang="pl-PL" sz="2000" b="1" dirty="0">
                <a:solidFill>
                  <a:srgbClr val="0000FF"/>
                </a:solidFill>
              </a:rPr>
              <a:t>jałówek </a:t>
            </a:r>
            <a:r>
              <a:rPr lang="pl-PL" sz="2000" b="1" dirty="0" smtClean="0">
                <a:solidFill>
                  <a:srgbClr val="0000FF"/>
                </a:solidFill>
              </a:rPr>
              <a:t>hodowlanych, do jakiej jest możliwe udzielenie pomocy</a:t>
            </a:r>
            <a:r>
              <a:rPr lang="pl-PL" sz="2000" dirty="0" smtClean="0"/>
              <a:t>.</a:t>
            </a:r>
          </a:p>
          <a:p>
            <a:pPr lvl="0"/>
            <a:r>
              <a:rPr lang="pl-PL" sz="2000" dirty="0"/>
              <a:t>Prezes Agencji, w terminie </a:t>
            </a:r>
            <a:r>
              <a:rPr lang="pl-PL" sz="2000" b="1" dirty="0">
                <a:solidFill>
                  <a:srgbClr val="C00000"/>
                </a:solidFill>
              </a:rPr>
              <a:t>21 dni </a:t>
            </a:r>
            <a:r>
              <a:rPr lang="pl-PL" sz="2000" dirty="0"/>
              <a:t>od dnia zakończenia terminu składania wniosków o udzielenie </a:t>
            </a:r>
            <a:r>
              <a:rPr lang="pl-PL" sz="2000" dirty="0" smtClean="0"/>
              <a:t>pomocy, </a:t>
            </a:r>
            <a:r>
              <a:rPr lang="pl-PL" sz="2000" dirty="0"/>
              <a:t>poda do publicznej wiadomości na stronie internetowej administrowanej przez </a:t>
            </a:r>
            <a:r>
              <a:rPr lang="pl-PL" sz="2000" dirty="0" smtClean="0"/>
              <a:t>Agencję, </a:t>
            </a:r>
            <a:r>
              <a:rPr lang="pl-PL" sz="2000" b="1" dirty="0">
                <a:solidFill>
                  <a:srgbClr val="C00000"/>
                </a:solidFill>
              </a:rPr>
              <a:t>informację o liczbie jałówek w poszczególnych przedziałach wiekowych oraz buhajów</a:t>
            </a:r>
            <a:r>
              <a:rPr lang="pl-PL" sz="2000" dirty="0"/>
              <a:t>, do których może zostać wypłacona pomoc </a:t>
            </a:r>
            <a:r>
              <a:rPr lang="pl-PL" sz="2000" dirty="0" smtClean="0"/>
              <a:t>producentowi </a:t>
            </a:r>
            <a:r>
              <a:rPr lang="pl-PL" sz="2000" dirty="0"/>
              <a:t>wraz z podaniem dla każdego wniosku numeru siedziby stada producenta </a:t>
            </a:r>
            <a:r>
              <a:rPr lang="pl-PL" sz="2000" dirty="0" smtClean="0"/>
              <a:t>ubiegającego </a:t>
            </a:r>
            <a:r>
              <a:rPr lang="pl-PL" sz="2000" dirty="0"/>
              <a:t>się o pomoc.</a:t>
            </a:r>
          </a:p>
          <a:p>
            <a:endParaRPr lang="pl-PL" sz="2000" dirty="0"/>
          </a:p>
        </p:txBody>
      </p:sp>
    </p:spTree>
    <p:extLst>
      <p:ext uri="{BB962C8B-B14F-4D97-AF65-F5344CB8AC3E}">
        <p14:creationId xmlns:p14="http://schemas.microsoft.com/office/powerpoint/2010/main" val="96899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Współczynnik przydziału- PRB</a:t>
            </a:r>
            <a:endParaRPr lang="pl-PL" dirty="0"/>
          </a:p>
        </p:txBody>
      </p:sp>
      <p:sp>
        <p:nvSpPr>
          <p:cNvPr id="3" name="Symbol zastępczy zawartości 2"/>
          <p:cNvSpPr>
            <a:spLocks noGrp="1"/>
          </p:cNvSpPr>
          <p:nvPr>
            <p:ph idx="1"/>
          </p:nvPr>
        </p:nvSpPr>
        <p:spPr>
          <a:xfrm>
            <a:off x="457200" y="1933203"/>
            <a:ext cx="8229600" cy="3708471"/>
          </a:xfrm>
        </p:spPr>
        <p:txBody>
          <a:bodyPr/>
          <a:lstStyle/>
          <a:p>
            <a:r>
              <a:rPr lang="pl-PL" sz="2400" dirty="0"/>
              <a:t>W przypadku gdy łączna kwota pomocy wynikająca z pozytywnie zweryfikowanych wniosków o udzielenie pomocy przekracza dostępne środki </a:t>
            </a:r>
            <a:r>
              <a:rPr lang="pl-PL" sz="2400" dirty="0" smtClean="0"/>
              <a:t>finansowe (</a:t>
            </a:r>
            <a:r>
              <a:rPr lang="pl-PL" sz="2400" dirty="0"/>
              <a:t>22 708 684,6 </a:t>
            </a:r>
            <a:r>
              <a:rPr lang="pl-PL" sz="2400" dirty="0" smtClean="0"/>
              <a:t>zł) przewidziane </a:t>
            </a:r>
            <a:r>
              <a:rPr lang="pl-PL" sz="2400" dirty="0"/>
              <a:t>na ten cel, Prezes ARR ustala </a:t>
            </a:r>
            <a:r>
              <a:rPr lang="pl-PL" sz="2400" b="1" dirty="0">
                <a:solidFill>
                  <a:srgbClr val="0000FF"/>
                </a:solidFill>
              </a:rPr>
              <a:t>współczynnik przydziału</a:t>
            </a:r>
            <a:r>
              <a:rPr lang="pl-PL" sz="2400" dirty="0"/>
              <a:t>, który stosuje się do redukcji liczby jałówek, w zaokrągleniu do </a:t>
            </a:r>
            <a:r>
              <a:rPr lang="pl-PL" sz="2400" b="1" dirty="0">
                <a:solidFill>
                  <a:srgbClr val="C00000"/>
                </a:solidFill>
              </a:rPr>
              <a:t>pełnych sztuk w dół.</a:t>
            </a:r>
          </a:p>
          <a:p>
            <a:pPr lvl="0"/>
            <a:r>
              <a:rPr lang="pl-PL" sz="2400" dirty="0"/>
              <a:t>W przypadku, gdy po zastosowaniu współczynnika przydziału pomocy, </a:t>
            </a:r>
            <a:r>
              <a:rPr lang="pl-PL" sz="2400" dirty="0" smtClean="0"/>
              <a:t>liczba </a:t>
            </a:r>
            <a:r>
              <a:rPr lang="pl-PL" sz="2400" dirty="0"/>
              <a:t>jałówek, do których może zostać wypłacona pomoc jest mniejsza niż 1, pomoc przysługuje do </a:t>
            </a:r>
            <a:r>
              <a:rPr lang="pl-PL" sz="2400" b="1" dirty="0">
                <a:solidFill>
                  <a:srgbClr val="0000FF"/>
                </a:solidFill>
              </a:rPr>
              <a:t>jednej jałówki.</a:t>
            </a:r>
          </a:p>
          <a:p>
            <a:pPr marL="0" indent="0">
              <a:buNone/>
            </a:pPr>
            <a:endParaRPr lang="pl-PL" dirty="0"/>
          </a:p>
        </p:txBody>
      </p:sp>
    </p:spTree>
    <p:extLst>
      <p:ext uri="{BB962C8B-B14F-4D97-AF65-F5344CB8AC3E}">
        <p14:creationId xmlns:p14="http://schemas.microsoft.com/office/powerpoint/2010/main" val="1807435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39558" y="215660"/>
            <a:ext cx="6847242" cy="1298797"/>
          </a:xfrm>
        </p:spPr>
        <p:txBody>
          <a:bodyPr>
            <a:noAutofit/>
          </a:bodyPr>
          <a:lstStyle/>
          <a:p>
            <a:pPr algn="ctr"/>
            <a:r>
              <a:rPr lang="pl-PL" sz="2400" dirty="0" smtClean="0"/>
              <a:t>Wniosek </a:t>
            </a:r>
            <a:r>
              <a:rPr lang="pl-PL" sz="2400" dirty="0"/>
              <a:t>o płatność za zakup jałówek lub buhaja </a:t>
            </a:r>
            <a:r>
              <a:rPr lang="pl-PL" sz="2400" dirty="0" smtClean="0"/>
              <a:t/>
            </a:r>
            <a:br>
              <a:rPr lang="pl-PL" sz="2400" dirty="0" smtClean="0"/>
            </a:br>
            <a:r>
              <a:rPr lang="pl-PL" sz="2400" dirty="0" smtClean="0"/>
              <a:t>-PRB</a:t>
            </a:r>
            <a:endParaRPr lang="pl-PL" sz="2400" dirty="0"/>
          </a:p>
        </p:txBody>
      </p:sp>
      <p:graphicFrame>
        <p:nvGraphicFramePr>
          <p:cNvPr id="12" name="Diagram 11"/>
          <p:cNvGraphicFramePr/>
          <p:nvPr>
            <p:extLst>
              <p:ext uri="{D42A27DB-BD31-4B8C-83A1-F6EECF244321}">
                <p14:modId xmlns:p14="http://schemas.microsoft.com/office/powerpoint/2010/main" val="3338527600"/>
              </p:ext>
            </p:extLst>
          </p:nvPr>
        </p:nvGraphicFramePr>
        <p:xfrm>
          <a:off x="336430" y="1630392"/>
          <a:ext cx="8350370" cy="3441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Prostokąt 12"/>
          <p:cNvSpPr/>
          <p:nvPr/>
        </p:nvSpPr>
        <p:spPr>
          <a:xfrm>
            <a:off x="336429" y="5210680"/>
            <a:ext cx="8548779" cy="369332"/>
          </a:xfrm>
          <a:prstGeom prst="rect">
            <a:avLst/>
          </a:prstGeom>
        </p:spPr>
        <p:txBody>
          <a:bodyPr wrap="square">
            <a:spAutoFit/>
          </a:bodyPr>
          <a:lstStyle/>
          <a:p>
            <a:pPr lvl="0"/>
            <a:r>
              <a:rPr lang="pl-PL" dirty="0" smtClean="0">
                <a:solidFill>
                  <a:schemeClr val="tx2"/>
                </a:solidFill>
              </a:rPr>
              <a:t>Producent </a:t>
            </a:r>
            <a:r>
              <a:rPr lang="pl-PL" dirty="0">
                <a:solidFill>
                  <a:schemeClr val="tx2"/>
                </a:solidFill>
              </a:rPr>
              <a:t>może złożyć więcej niż jeden, ale nie więcej niż trzy wnioski o płatność</a:t>
            </a:r>
            <a:r>
              <a:rPr lang="pl-PL" dirty="0"/>
              <a:t>.</a:t>
            </a:r>
          </a:p>
        </p:txBody>
      </p:sp>
      <p:pic>
        <p:nvPicPr>
          <p:cNvPr id="5" name="Obraz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5082"/>
            <a:ext cx="1918533" cy="1505310"/>
          </a:xfrm>
          <a:prstGeom prst="rect">
            <a:avLst/>
          </a:prstGeom>
          <a:ln>
            <a:noFill/>
          </a:ln>
          <a:effectLst>
            <a:softEdge rad="112500"/>
          </a:effectLst>
        </p:spPr>
      </p:pic>
    </p:spTree>
    <p:extLst>
      <p:ext uri="{BB962C8B-B14F-4D97-AF65-F5344CB8AC3E}">
        <p14:creationId xmlns:p14="http://schemas.microsoft.com/office/powerpoint/2010/main" val="2716049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Wyliczenie i wypłata pomocy - </a:t>
            </a:r>
            <a:r>
              <a:rPr lang="pl-PL" dirty="0" smtClean="0"/>
              <a:t>PRB</a:t>
            </a:r>
            <a:endParaRPr lang="pl-PL"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999466583"/>
              </p:ext>
            </p:extLst>
          </p:nvPr>
        </p:nvGraphicFramePr>
        <p:xfrm>
          <a:off x="457199" y="1647645"/>
          <a:ext cx="8376249" cy="4011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az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8" y="142335"/>
            <a:ext cx="1918533" cy="1505310"/>
          </a:xfrm>
          <a:prstGeom prst="rect">
            <a:avLst/>
          </a:prstGeom>
          <a:ln>
            <a:noFill/>
          </a:ln>
          <a:effectLst>
            <a:softEdge rad="112500"/>
          </a:effectLst>
        </p:spPr>
      </p:pic>
    </p:spTree>
    <p:extLst>
      <p:ext uri="{BB962C8B-B14F-4D97-AF65-F5344CB8AC3E}">
        <p14:creationId xmlns:p14="http://schemas.microsoft.com/office/powerpoint/2010/main" val="3410570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Wyliczenie i wypłata pomocy - </a:t>
            </a:r>
            <a:r>
              <a:rPr lang="pl-PL" dirty="0" smtClean="0"/>
              <a:t>PRB</a:t>
            </a:r>
            <a:endParaRPr lang="pl-PL" dirty="0"/>
          </a:p>
        </p:txBody>
      </p:sp>
      <p:sp>
        <p:nvSpPr>
          <p:cNvPr id="5" name="Symbol zastępczy zawartości 4"/>
          <p:cNvSpPr>
            <a:spLocks noGrp="1"/>
          </p:cNvSpPr>
          <p:nvPr>
            <p:ph idx="1"/>
          </p:nvPr>
        </p:nvSpPr>
        <p:spPr>
          <a:xfrm>
            <a:off x="388189" y="1802920"/>
            <a:ext cx="8298611" cy="4140679"/>
          </a:xfrm>
        </p:spPr>
        <p:txBody>
          <a:bodyPr/>
          <a:lstStyle/>
          <a:p>
            <a:pPr lvl="0" rtl="0">
              <a:buFont typeface="Wingdings" panose="05000000000000000000" pitchFamily="2" charset="2"/>
              <a:buChar char="Ø"/>
            </a:pPr>
            <a:r>
              <a:rPr lang="pl-PL" sz="2000" dirty="0" smtClean="0"/>
              <a:t>W przypadku gdy producent dokona zakupu jałówki </a:t>
            </a:r>
            <a:r>
              <a:rPr lang="pl-PL" sz="2000" b="1" dirty="0" smtClean="0">
                <a:solidFill>
                  <a:srgbClr val="C00000"/>
                </a:solidFill>
              </a:rPr>
              <a:t>w przedziale wiekowym innym niż wskazany</a:t>
            </a:r>
            <a:r>
              <a:rPr lang="pl-PL" sz="2000" dirty="0" smtClean="0">
                <a:solidFill>
                  <a:srgbClr val="C00000"/>
                </a:solidFill>
              </a:rPr>
              <a:t> </a:t>
            </a:r>
            <a:r>
              <a:rPr lang="pl-PL" sz="2000" dirty="0" smtClean="0"/>
              <a:t>w informacji ARR, pomoc do zakupu jałówki jest udzielana w wysokości odpowiadającej najniższej z wartości:</a:t>
            </a:r>
          </a:p>
          <a:p>
            <a:pPr lvl="0" rtl="0">
              <a:buFont typeface="Wingdings" panose="05000000000000000000" pitchFamily="2" charset="2"/>
              <a:buChar char="Ø"/>
            </a:pPr>
            <a:endParaRPr lang="pl-PL" sz="2000" dirty="0"/>
          </a:p>
          <a:p>
            <a:pPr lvl="1">
              <a:buFont typeface="Wingdings" panose="05000000000000000000" pitchFamily="2" charset="2"/>
              <a:buChar char="Ø"/>
            </a:pPr>
            <a:r>
              <a:rPr lang="pl-PL" sz="1800" dirty="0" smtClean="0"/>
              <a:t>cena netto zakupu jałówki wskazana na fakturze albo fakturze VAT RR potwierdzającej jej zakup albo cena zakupu jałówki wskazana na fakturze, rachunku lub umowie kupna sprzedaży, potwierdzającej jej zakup – w przypadku dokonania sprzedaży między rolnikami ryczałtowymi,</a:t>
            </a:r>
            <a:endParaRPr lang="pl-PL" sz="1800" dirty="0"/>
          </a:p>
          <a:p>
            <a:pPr lvl="1">
              <a:buFont typeface="Wingdings" panose="05000000000000000000" pitchFamily="2" charset="2"/>
              <a:buChar char="Ø"/>
            </a:pPr>
            <a:r>
              <a:rPr lang="pl-PL" sz="1800" dirty="0" smtClean="0"/>
              <a:t>kwota pomocy, określona dla jałówki w przedziale wiekowym, w którym zamierzał kupić to zwierzę, które zostało uwzględnione w tej informacji, </a:t>
            </a:r>
            <a:endParaRPr lang="pl-PL" sz="1800" dirty="0"/>
          </a:p>
          <a:p>
            <a:pPr lvl="1">
              <a:buFont typeface="Wingdings" panose="05000000000000000000" pitchFamily="2" charset="2"/>
              <a:buChar char="Ø"/>
            </a:pPr>
            <a:r>
              <a:rPr lang="pl-PL" sz="1800" dirty="0" smtClean="0"/>
              <a:t>kwota pomocy, określona dla jałówki w </a:t>
            </a:r>
            <a:r>
              <a:rPr lang="pl-PL" sz="1800" smtClean="0"/>
              <a:t>przedziale wiekowym</a:t>
            </a:r>
            <a:r>
              <a:rPr lang="pl-PL" sz="1800" dirty="0" smtClean="0"/>
              <a:t>, w którym kupił to zwierzę.</a:t>
            </a:r>
            <a:endParaRPr lang="pl-PL" sz="18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55796"/>
            <a:ext cx="1918533" cy="1505310"/>
          </a:xfrm>
          <a:prstGeom prst="rect">
            <a:avLst/>
          </a:prstGeom>
          <a:ln>
            <a:noFill/>
          </a:ln>
          <a:effectLst>
            <a:softEdge rad="112500"/>
          </a:effectLst>
        </p:spPr>
      </p:pic>
    </p:spTree>
    <p:extLst>
      <p:ext uri="{BB962C8B-B14F-4D97-AF65-F5344CB8AC3E}">
        <p14:creationId xmlns:p14="http://schemas.microsoft.com/office/powerpoint/2010/main" val="2166262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113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dirty="0"/>
              <a:t>NADZWYCZAJNA POMOC DOSTOSOWAWCZA DLA PRODUCENTÓW MLEKA I ROLNIKÓW W INNYCH SEKTORACH </a:t>
            </a:r>
            <a:r>
              <a:rPr lang="pl-PL" sz="2400" dirty="0" smtClean="0"/>
              <a:t>HODOWLANYCH- PODSTAWY PRAWNE</a:t>
            </a:r>
            <a:endParaRPr lang="pl-PL" sz="2400" dirty="0"/>
          </a:p>
        </p:txBody>
      </p:sp>
      <p:sp>
        <p:nvSpPr>
          <p:cNvPr id="3" name="Symbol zastępczy zawartości 2"/>
          <p:cNvSpPr>
            <a:spLocks noGrp="1"/>
          </p:cNvSpPr>
          <p:nvPr>
            <p:ph idx="1"/>
          </p:nvPr>
        </p:nvSpPr>
        <p:spPr>
          <a:xfrm>
            <a:off x="388189" y="1828800"/>
            <a:ext cx="8298611" cy="3386328"/>
          </a:xfrm>
        </p:spPr>
        <p:txBody>
          <a:bodyPr/>
          <a:lstStyle/>
          <a:p>
            <a:pPr lvl="0"/>
            <a:r>
              <a:rPr lang="pl-PL" sz="2400" b="1" dirty="0">
                <a:solidFill>
                  <a:srgbClr val="C00000"/>
                </a:solidFill>
              </a:rPr>
              <a:t>Rozporządzenie delegowane Komisji (UE) 2016/1613 </a:t>
            </a:r>
            <a:r>
              <a:rPr lang="pl-PL" sz="2400" dirty="0"/>
              <a:t>z dnia 8 września 2016 r. przewidujące nadzwyczajną pomoc dostosowawczą dla producentów mleka i rolników w innych sektorach hodowlanych (Dz. Urz. UE L 242, z 9.09.2016,</a:t>
            </a:r>
            <a:br>
              <a:rPr lang="pl-PL" sz="2400" dirty="0"/>
            </a:br>
            <a:r>
              <a:rPr lang="pl-PL" sz="2400" dirty="0"/>
              <a:t> str. 10</a:t>
            </a:r>
            <a:r>
              <a:rPr lang="pl-PL" sz="2400" dirty="0" smtClean="0"/>
              <a:t>),</a:t>
            </a:r>
            <a:endParaRPr lang="pl-PL" sz="2400" dirty="0"/>
          </a:p>
          <a:p>
            <a:r>
              <a:rPr lang="pl-PL" sz="2400" b="1" cap="all" dirty="0" smtClean="0">
                <a:solidFill>
                  <a:srgbClr val="0000FF"/>
                </a:solidFill>
              </a:rPr>
              <a:t>ROZPORZĄDZENIE RADY MINISTRÓW </a:t>
            </a:r>
            <a:r>
              <a:rPr lang="pl-PL" sz="2400" dirty="0" smtClean="0"/>
              <a:t>z </a:t>
            </a:r>
            <a:r>
              <a:rPr lang="pl-PL" sz="2400" dirty="0"/>
              <a:t>dnia 23 lutego 2017 </a:t>
            </a:r>
            <a:r>
              <a:rPr lang="pl-PL" sz="2400" dirty="0" smtClean="0"/>
              <a:t>r. w </a:t>
            </a:r>
            <a:r>
              <a:rPr lang="pl-PL" sz="2400" dirty="0"/>
              <a:t>sprawie realizacji przez Agencję Rynku Rolnego zadań związanych z ustanowieniem nadzwyczajnej pomocy dostosowawczej dla producentów mleka i rolników w innych sektorach hodowlanych </a:t>
            </a:r>
            <a:r>
              <a:rPr lang="pl-PL" sz="2400" dirty="0" smtClean="0"/>
              <a:t>(Dz.U z 9 marca 2017 r. poz. 499)</a:t>
            </a:r>
            <a:endParaRPr lang="pl-PL" sz="2400" dirty="0"/>
          </a:p>
          <a:p>
            <a:endParaRPr lang="pl-PL" sz="24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9" y="86785"/>
            <a:ext cx="1918533" cy="1505310"/>
          </a:xfrm>
          <a:prstGeom prst="rect">
            <a:avLst/>
          </a:prstGeom>
          <a:ln>
            <a:noFill/>
          </a:ln>
          <a:effectLst>
            <a:softEdge rad="112500"/>
          </a:effectLst>
        </p:spPr>
      </p:pic>
    </p:spTree>
    <p:extLst>
      <p:ext uri="{BB962C8B-B14F-4D97-AF65-F5344CB8AC3E}">
        <p14:creationId xmlns:p14="http://schemas.microsoft.com/office/powerpoint/2010/main" val="3136935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Pomoc dla producentów świń na wyrównanie ceny </a:t>
            </a:r>
            <a:r>
              <a:rPr lang="pl-PL" dirty="0" smtClean="0"/>
              <a:t>sprzedaży- PWS</a:t>
            </a:r>
            <a:endParaRPr lang="pl-PL" dirty="0"/>
          </a:p>
        </p:txBody>
      </p:sp>
      <p:graphicFrame>
        <p:nvGraphicFramePr>
          <p:cNvPr id="5" name="Diagram 4"/>
          <p:cNvGraphicFramePr/>
          <p:nvPr>
            <p:extLst>
              <p:ext uri="{D42A27DB-BD31-4B8C-83A1-F6EECF244321}">
                <p14:modId xmlns:p14="http://schemas.microsoft.com/office/powerpoint/2010/main" val="566705330"/>
              </p:ext>
            </p:extLst>
          </p:nvPr>
        </p:nvGraphicFramePr>
        <p:xfrm>
          <a:off x="465827" y="1522602"/>
          <a:ext cx="8609162" cy="5335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Obraz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710" y="371457"/>
            <a:ext cx="1604848" cy="1142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1476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Pomoc dla producentów świń na wyrównanie ceny sprzedaży- PWS</a:t>
            </a:r>
          </a:p>
        </p:txBody>
      </p:sp>
      <p:graphicFrame>
        <p:nvGraphicFramePr>
          <p:cNvPr id="6" name="Diagram 5"/>
          <p:cNvGraphicFramePr/>
          <p:nvPr>
            <p:extLst>
              <p:ext uri="{D42A27DB-BD31-4B8C-83A1-F6EECF244321}">
                <p14:modId xmlns:p14="http://schemas.microsoft.com/office/powerpoint/2010/main" val="66783182"/>
              </p:ext>
            </p:extLst>
          </p:nvPr>
        </p:nvGraphicFramePr>
        <p:xfrm>
          <a:off x="94892" y="1514457"/>
          <a:ext cx="8652293" cy="431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az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710" y="371457"/>
            <a:ext cx="1604848" cy="1142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0691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Ograniczania przyznania pomocy- PWS</a:t>
            </a:r>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316451721"/>
              </p:ext>
            </p:extLst>
          </p:nvPr>
        </p:nvGraphicFramePr>
        <p:xfrm>
          <a:off x="379562" y="1545169"/>
          <a:ext cx="8764438" cy="4515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az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710" y="371457"/>
            <a:ext cx="1604848" cy="1142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3231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0" algn="ctr"/>
            <a:r>
              <a:rPr lang="pl-PL" dirty="0"/>
              <a:t>Wyliczenie i wypłata </a:t>
            </a:r>
            <a:r>
              <a:rPr lang="pl-PL" dirty="0" smtClean="0"/>
              <a:t>pomocy - PWS</a:t>
            </a:r>
            <a:endParaRPr lang="pl-PL" dirty="0"/>
          </a:p>
        </p:txBody>
      </p:sp>
      <p:sp>
        <p:nvSpPr>
          <p:cNvPr id="3" name="Symbol zastępczy zawartości 2"/>
          <p:cNvSpPr>
            <a:spLocks noGrp="1"/>
          </p:cNvSpPr>
          <p:nvPr>
            <p:ph idx="1"/>
          </p:nvPr>
        </p:nvSpPr>
        <p:spPr>
          <a:xfrm>
            <a:off x="0" y="1416817"/>
            <a:ext cx="8229600" cy="4291120"/>
          </a:xfrm>
        </p:spPr>
        <p:txBody>
          <a:bodyPr/>
          <a:lstStyle/>
          <a:p>
            <a:pPr marL="457200" lvl="2" indent="-457200">
              <a:buFont typeface="Wingdings" panose="05000000000000000000" pitchFamily="2" charset="2"/>
              <a:buChar char="v"/>
            </a:pPr>
            <a:r>
              <a:rPr lang="pl-PL" sz="1600" dirty="0"/>
              <a:t>Podstawą do wyliczenia należnej kwoty pomocy w odniesieniu do sprzedanych </a:t>
            </a:r>
            <a:r>
              <a:rPr lang="pl-PL" sz="1600" dirty="0" smtClean="0"/>
              <a:t>z </a:t>
            </a:r>
            <a:r>
              <a:rPr lang="pl-PL" sz="1600" dirty="0"/>
              <a:t>przeznaczeniem do uboju świń, będzie ustalona przez </a:t>
            </a:r>
            <a:r>
              <a:rPr lang="pl-PL" sz="1600" b="1" dirty="0">
                <a:solidFill>
                  <a:srgbClr val="C00000"/>
                </a:solidFill>
              </a:rPr>
              <a:t>rzeźnię lub wyliczona zgodnie </a:t>
            </a:r>
            <a:r>
              <a:rPr lang="pl-PL" sz="1600" b="1" dirty="0" smtClean="0">
                <a:solidFill>
                  <a:srgbClr val="C00000"/>
                </a:solidFill>
              </a:rPr>
              <a:t>z wytycznymi Rozporządzenia </a:t>
            </a:r>
            <a:r>
              <a:rPr lang="pl-PL" sz="1600" dirty="0" smtClean="0"/>
              <a:t>przy </a:t>
            </a:r>
            <a:r>
              <a:rPr lang="pl-PL" sz="1600" dirty="0"/>
              <a:t>użyciu współczynnika wydajności rzeźnej wynoszącego </a:t>
            </a:r>
            <a:r>
              <a:rPr lang="pl-PL" sz="1600" b="1" dirty="0" smtClean="0">
                <a:solidFill>
                  <a:srgbClr val="C00000"/>
                </a:solidFill>
              </a:rPr>
              <a:t>0,78 </a:t>
            </a:r>
            <a:r>
              <a:rPr lang="pl-PL" sz="1600" dirty="0" smtClean="0"/>
              <a:t>masa </a:t>
            </a:r>
            <a:r>
              <a:rPr lang="pl-PL" sz="1600" dirty="0"/>
              <a:t>poubojowa ciepła poszczególnych tusz, uzyskanych </a:t>
            </a:r>
            <a:r>
              <a:rPr lang="pl-PL" sz="1600" dirty="0" smtClean="0"/>
              <a:t>ze </a:t>
            </a:r>
            <a:r>
              <a:rPr lang="pl-PL" sz="1600" dirty="0"/>
              <a:t>świń kwalifikujących się do objęcia pomocą, </a:t>
            </a:r>
            <a:r>
              <a:rPr lang="pl-PL" sz="1600" dirty="0" smtClean="0"/>
              <a:t>oraz </a:t>
            </a:r>
            <a:r>
              <a:rPr lang="pl-PL" sz="1600" dirty="0"/>
              <a:t>kwota  pomocy na kg masy poubojowej ciepłej tuszy</a:t>
            </a:r>
            <a:r>
              <a:rPr lang="pl-PL" sz="1600" dirty="0" smtClean="0"/>
              <a:t>,</a:t>
            </a:r>
            <a:endParaRPr lang="pl-PL" sz="1600" dirty="0"/>
          </a:p>
          <a:p>
            <a:pPr>
              <a:buFont typeface="Wingdings" panose="05000000000000000000" pitchFamily="2" charset="2"/>
              <a:buChar char="v"/>
            </a:pPr>
            <a:r>
              <a:rPr lang="pl-PL" sz="1600" dirty="0"/>
              <a:t>W przypadku świń sprzedanych w okresie od 1 stycznia 2017 r. do 30 czerwca 2017 r., odniesieniu do tuszy, której masa przekracza 100 kg, pomoc zostanie naliczona </a:t>
            </a:r>
            <a:r>
              <a:rPr lang="pl-PL" sz="1600" b="1" dirty="0">
                <a:solidFill>
                  <a:srgbClr val="0000FF"/>
                </a:solidFill>
              </a:rPr>
              <a:t>do 100 kg masy tej </a:t>
            </a:r>
            <a:r>
              <a:rPr lang="pl-PL" sz="1600" b="1" dirty="0" smtClean="0">
                <a:solidFill>
                  <a:srgbClr val="0000FF"/>
                </a:solidFill>
              </a:rPr>
              <a:t>tuszy</a:t>
            </a:r>
            <a:r>
              <a:rPr lang="pl-PL" sz="1600" dirty="0">
                <a:solidFill>
                  <a:srgbClr val="0000FF"/>
                </a:solidFill>
              </a:rPr>
              <a:t>,</a:t>
            </a:r>
            <a:endParaRPr lang="pl-PL" sz="1600" dirty="0" smtClean="0">
              <a:solidFill>
                <a:srgbClr val="0000FF"/>
              </a:solidFill>
            </a:endParaRPr>
          </a:p>
          <a:p>
            <a:pPr marL="457200" lvl="1" indent="-457200">
              <a:buFont typeface="Wingdings" panose="05000000000000000000" pitchFamily="2" charset="2"/>
              <a:buChar char="v"/>
            </a:pPr>
            <a:r>
              <a:rPr lang="pl-PL" sz="1600" dirty="0"/>
              <a:t>W przypadku, gdy na fakturze lub fakturze VAT RR dotyczącej świń sprzedanych w okresie od dnia 1 września 2016 r. do dnia </a:t>
            </a:r>
            <a:r>
              <a:rPr lang="pl-PL" sz="1600" dirty="0" smtClean="0"/>
              <a:t>16 marca 2017 r. </a:t>
            </a:r>
            <a:r>
              <a:rPr lang="pl-PL" sz="1600" dirty="0"/>
              <a:t>nie wskazano masy sprzedanych świń, a cena netto </a:t>
            </a:r>
            <a:r>
              <a:rPr lang="pl-PL" sz="1600" b="1" dirty="0">
                <a:solidFill>
                  <a:srgbClr val="0000FF"/>
                </a:solidFill>
              </a:rPr>
              <a:t>odnosi się do 1 </a:t>
            </a:r>
            <a:r>
              <a:rPr lang="pl-PL" sz="1600" dirty="0"/>
              <a:t>sztuki, cenę za kg masy sprzedanych świń objętych kodem CN 0103 92 19 lub loch objętych kodem CN 0103 92 11 </a:t>
            </a:r>
            <a:r>
              <a:rPr lang="pl-PL" sz="1600" b="1" dirty="0">
                <a:solidFill>
                  <a:srgbClr val="C00000"/>
                </a:solidFill>
              </a:rPr>
              <a:t>ustala się jako iloraz ceny netto wskazanej na fakturze </a:t>
            </a:r>
            <a:r>
              <a:rPr lang="pl-PL" sz="1600" dirty="0"/>
              <a:t>lub fakturze VAT RR oraz masy świń wskazanej w </a:t>
            </a:r>
            <a:r>
              <a:rPr lang="pl-PL" sz="1600" dirty="0" smtClean="0"/>
              <a:t>informacji, dołączonej do wniosku, </a:t>
            </a:r>
            <a:r>
              <a:rPr lang="pl-PL" sz="1600" dirty="0"/>
              <a:t>odnoszącej się do tej </a:t>
            </a:r>
            <a:r>
              <a:rPr lang="pl-PL" sz="1600" dirty="0" smtClean="0"/>
              <a:t>faktury</a:t>
            </a:r>
            <a:r>
              <a:rPr lang="pl-PL" sz="1600" dirty="0"/>
              <a:t>,</a:t>
            </a:r>
            <a:endParaRPr lang="pl-PL" sz="1600" dirty="0" smtClean="0"/>
          </a:p>
          <a:p>
            <a:pPr marL="457200" lvl="1" indent="-457200">
              <a:buFont typeface="Wingdings" panose="05000000000000000000" pitchFamily="2" charset="2"/>
              <a:buChar char="v"/>
            </a:pPr>
            <a:r>
              <a:rPr lang="pl-PL" sz="1600" dirty="0"/>
              <a:t>Przyznana kwota pomocy do sprzedanych świń, zostanie przeliczona z PLN </a:t>
            </a:r>
            <a:r>
              <a:rPr lang="pl-PL" sz="1600" dirty="0" smtClean="0"/>
              <a:t>na </a:t>
            </a:r>
            <a:r>
              <a:rPr lang="pl-PL" sz="1600" dirty="0"/>
              <a:t>EUR według kursu ustalonego zgodnie z art. 1 ust. 2 rozporządzenia delegowanego Komisji (UE) 2016/1613 oraz z art. 40 rozporządzenia delegowanego Komisji (UE) Nr 907/2014 , tj. </a:t>
            </a:r>
            <a:r>
              <a:rPr lang="pl-PL" sz="1600" b="1" dirty="0">
                <a:solidFill>
                  <a:srgbClr val="0000FF"/>
                </a:solidFill>
              </a:rPr>
              <a:t>według kursu EBC </a:t>
            </a:r>
            <a:r>
              <a:rPr lang="pl-PL" sz="1600" dirty="0"/>
              <a:t>z dnia </a:t>
            </a:r>
            <a:r>
              <a:rPr lang="pl-PL" sz="1600" dirty="0" smtClean="0"/>
              <a:t> </a:t>
            </a:r>
            <a:r>
              <a:rPr lang="pl-PL" sz="1600" b="1" dirty="0">
                <a:solidFill>
                  <a:srgbClr val="0000FF"/>
                </a:solidFill>
              </a:rPr>
              <a:t>31 sierpnia </a:t>
            </a:r>
            <a:r>
              <a:rPr lang="pl-PL" sz="1600" b="1" dirty="0" smtClean="0">
                <a:solidFill>
                  <a:srgbClr val="0000FF"/>
                </a:solidFill>
              </a:rPr>
              <a:t>2016 </a:t>
            </a:r>
            <a:r>
              <a:rPr lang="pl-PL" sz="1600" dirty="0" smtClean="0">
                <a:solidFill>
                  <a:srgbClr val="0000FF"/>
                </a:solidFill>
              </a:rPr>
              <a:t>r.</a:t>
            </a:r>
            <a:endParaRPr lang="pl-PL" sz="1600" dirty="0">
              <a:solidFill>
                <a:srgbClr val="0000FF"/>
              </a:solidFill>
            </a:endParaRPr>
          </a:p>
          <a:p>
            <a:endParaRPr lang="pl-PL" sz="160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710" y="371457"/>
            <a:ext cx="1604848" cy="1142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4721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39558" y="215660"/>
            <a:ext cx="6847242" cy="1298797"/>
          </a:xfrm>
        </p:spPr>
        <p:txBody>
          <a:bodyPr>
            <a:normAutofit fontScale="90000"/>
          </a:bodyPr>
          <a:lstStyle/>
          <a:p>
            <a:r>
              <a:rPr lang="pl-PL" dirty="0"/>
              <a:t>Wniosek o udzielenie pomocy z tytułu wyrównania ceny sprzedaży świń z przeznaczeniem do uboju </a:t>
            </a:r>
            <a:r>
              <a:rPr lang="pl-PL" dirty="0" smtClean="0"/>
              <a:t>-PWS</a:t>
            </a:r>
            <a:endParaRPr lang="pl-PL" dirty="0"/>
          </a:p>
        </p:txBody>
      </p:sp>
      <p:graphicFrame>
        <p:nvGraphicFramePr>
          <p:cNvPr id="4" name="Diagram 3"/>
          <p:cNvGraphicFramePr/>
          <p:nvPr>
            <p:extLst>
              <p:ext uri="{D42A27DB-BD31-4B8C-83A1-F6EECF244321}">
                <p14:modId xmlns:p14="http://schemas.microsoft.com/office/powerpoint/2010/main" val="2975998462"/>
              </p:ext>
            </p:extLst>
          </p:nvPr>
        </p:nvGraphicFramePr>
        <p:xfrm>
          <a:off x="721742" y="1550005"/>
          <a:ext cx="8292861" cy="436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az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710" y="371457"/>
            <a:ext cx="1604848" cy="1142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4923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0"/>
            <a:r>
              <a:rPr lang="pl-PL" dirty="0"/>
              <a:t>Pomoc w formie refundacji kosztów zakupu trzody hodowlanej – PRS</a:t>
            </a:r>
          </a:p>
        </p:txBody>
      </p:sp>
      <p:graphicFrame>
        <p:nvGraphicFramePr>
          <p:cNvPr id="5" name="Diagram 4"/>
          <p:cNvGraphicFramePr/>
          <p:nvPr>
            <p:extLst>
              <p:ext uri="{D42A27DB-BD31-4B8C-83A1-F6EECF244321}">
                <p14:modId xmlns:p14="http://schemas.microsoft.com/office/powerpoint/2010/main" val="3043053903"/>
              </p:ext>
            </p:extLst>
          </p:nvPr>
        </p:nvGraphicFramePr>
        <p:xfrm>
          <a:off x="465827" y="1522602"/>
          <a:ext cx="8609162" cy="5335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az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11" y="163901"/>
            <a:ext cx="1820247" cy="1428193"/>
          </a:xfrm>
          <a:prstGeom prst="rect">
            <a:avLst/>
          </a:prstGeom>
          <a:ln>
            <a:noFill/>
          </a:ln>
          <a:effectLst>
            <a:softEdge rad="112500"/>
          </a:effectLst>
        </p:spPr>
      </p:pic>
    </p:spTree>
    <p:extLst>
      <p:ext uri="{BB962C8B-B14F-4D97-AF65-F5344CB8AC3E}">
        <p14:creationId xmlns:p14="http://schemas.microsoft.com/office/powerpoint/2010/main" val="2822791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2182</TotalTime>
  <Words>3525</Words>
  <Application>Microsoft Office PowerPoint</Application>
  <PresentationFormat>Pokaz na ekranie (4:3)</PresentationFormat>
  <Paragraphs>190</Paragraphs>
  <Slides>27</Slides>
  <Notes>1</Notes>
  <HiddenSlides>0</HiddenSlides>
  <MMClips>0</MMClips>
  <ScaleCrop>false</ScaleCrop>
  <HeadingPairs>
    <vt:vector size="4" baseType="variant">
      <vt:variant>
        <vt:lpstr>Motyw</vt:lpstr>
      </vt:variant>
      <vt:variant>
        <vt:i4>2</vt:i4>
      </vt:variant>
      <vt:variant>
        <vt:lpstr>Tytuły slajdów</vt:lpstr>
      </vt:variant>
      <vt:variant>
        <vt:i4>27</vt:i4>
      </vt:variant>
    </vt:vector>
  </HeadingPairs>
  <TitlesOfParts>
    <vt:vector size="29" baseType="lpstr">
      <vt:lpstr>Motyw pakietu Office</vt:lpstr>
      <vt:lpstr>Projekt niestandardowy</vt:lpstr>
      <vt:lpstr>BIURO INTERWENCJI</vt:lpstr>
      <vt:lpstr>NADZWYCZAJNA POMOC DOSTOSOWAWCZA DLA PRODUCENTÓW MLEKA I ROLNIKÓW W INNYCH SEKTORACH HODOWLANYCH</vt:lpstr>
      <vt:lpstr>NADZWYCZAJNA POMOC DOSTOSOWAWCZA DLA PRODUCENTÓW MLEKA I ROLNIKÓW W INNYCH SEKTORACH HODOWLANYCH- PODSTAWY PRAWNE</vt:lpstr>
      <vt:lpstr>Pomoc dla producentów świń na wyrównanie ceny sprzedaży- PWS</vt:lpstr>
      <vt:lpstr>Pomoc dla producentów świń na wyrównanie ceny sprzedaży- PWS</vt:lpstr>
      <vt:lpstr>Ograniczania przyznania pomocy- PWS</vt:lpstr>
      <vt:lpstr>Wyliczenie i wypłata pomocy - PWS</vt:lpstr>
      <vt:lpstr>Wniosek o udzielenie pomocy z tytułu wyrównania ceny sprzedaży świń z przeznaczeniem do uboju -PWS</vt:lpstr>
      <vt:lpstr>Pomoc w formie refundacji kosztów zakupu trzody hodowlanej – PRS</vt:lpstr>
      <vt:lpstr>Pomoc w formie refundacji kosztów zakupu trzody hodowlanej – PRS</vt:lpstr>
      <vt:lpstr>Ograniczania przyznania pomocy- PRS</vt:lpstr>
      <vt:lpstr>Wniosek o udzielenie w formie refundacji kosztów zakupu loszek hodowlanych lub knurów hodowlanych  -PRS</vt:lpstr>
      <vt:lpstr>Wniosek o płatność z tytułu refundacji kosztów zakupu loszek hodowlanych lub knurów hodowlanych -PRS</vt:lpstr>
      <vt:lpstr>Wyliczenie i wypłata pomocy - PRS</vt:lpstr>
      <vt:lpstr>Pomoc w formie refundacji kosztów zakupu bydła hodowlanego mięsnego – PRB</vt:lpstr>
      <vt:lpstr>Ograniczania przyznania pomocy- PRB</vt:lpstr>
      <vt:lpstr>Kwoty pomocy- PRB</vt:lpstr>
      <vt:lpstr>Pomoc w formie refundacji kosztów zakupu bydła hodowlanego mięsnego – PRB</vt:lpstr>
      <vt:lpstr>Zobowiązania uczestników mechanizmu -PRB</vt:lpstr>
      <vt:lpstr>Zobowiązania uczestników mechanizmu -PRB</vt:lpstr>
      <vt:lpstr>Wniosek o udzielenie pomocy producentowi mleka/świń do zakupu jałówek lub buhaja-PRB</vt:lpstr>
      <vt:lpstr>Współczynnik przydziału- PRB</vt:lpstr>
      <vt:lpstr>Współczynnik przydziału- PRB</vt:lpstr>
      <vt:lpstr>Wniosek o płatność za zakup jałówek lub buhaja  -PRB</vt:lpstr>
      <vt:lpstr>Wyliczenie i wypłata pomocy - PRB</vt:lpstr>
      <vt:lpstr>Wyliczenie i wypłata pomocy - PRB</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Graficzny</dc:creator>
  <cp:lastModifiedBy>Wrona Martyna</cp:lastModifiedBy>
  <cp:revision>265</cp:revision>
  <cp:lastPrinted>2017-03-06T14:25:10Z</cp:lastPrinted>
  <dcterms:created xsi:type="dcterms:W3CDTF">2016-06-22T12:18:08Z</dcterms:created>
  <dcterms:modified xsi:type="dcterms:W3CDTF">2017-03-13T10:54:44Z</dcterms:modified>
</cp:coreProperties>
</file>